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9" r:id="rId4"/>
    <p:sldId id="260" r:id="rId5"/>
    <p:sldId id="261" r:id="rId6"/>
    <p:sldId id="262" r:id="rId7"/>
    <p:sldId id="263" r:id="rId8"/>
    <p:sldId id="264" r:id="rId9"/>
    <p:sldId id="278" r:id="rId10"/>
    <p:sldId id="266" r:id="rId11"/>
    <p:sldId id="267" r:id="rId12"/>
    <p:sldId id="268" r:id="rId13"/>
    <p:sldId id="270" r:id="rId14"/>
    <p:sldId id="272" r:id="rId15"/>
    <p:sldId id="271" r:id="rId16"/>
    <p:sldId id="258" r:id="rId17"/>
    <p:sldId id="274" r:id="rId18"/>
    <p:sldId id="275" r:id="rId19"/>
    <p:sldId id="273" r:id="rId20"/>
    <p:sldId id="277" r:id="rId21"/>
    <p:sldId id="276" r:id="rId22"/>
  </p:sldIdLst>
  <p:sldSz cx="12192000" cy="6858000"/>
  <p:notesSz cx="6735763" cy="9869488"/>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88" autoAdjust="0"/>
    <p:restoredTop sz="94660"/>
  </p:normalViewPr>
  <p:slideViewPr>
    <p:cSldViewPr snapToGrid="0">
      <p:cViewPr varScale="1">
        <p:scale>
          <a:sx n="72" d="100"/>
          <a:sy n="72" d="100"/>
        </p:scale>
        <p:origin x="53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C03D4674-AE78-48CA-845C-CFA911E33B09}" type="datetimeFigureOut">
              <a:rPr lang="en-US" smtClean="0"/>
              <a:t>1/5/2021</a:t>
            </a:fld>
            <a:endParaRPr lang="en-US"/>
          </a:p>
        </p:txBody>
      </p:sp>
      <p:sp>
        <p:nvSpPr>
          <p:cNvPr id="4" name="Slide Image Placeholder 3"/>
          <p:cNvSpPr>
            <a:spLocks noGrp="1" noRot="1" noChangeAspect="1"/>
          </p:cNvSpPr>
          <p:nvPr>
            <p:ph type="sldImg" idx="2"/>
          </p:nvPr>
        </p:nvSpPr>
        <p:spPr>
          <a:xfrm>
            <a:off x="407988" y="1233488"/>
            <a:ext cx="5919787" cy="3330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100" y="4749800"/>
            <a:ext cx="5389563" cy="38862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4188"/>
            <a:ext cx="2919413" cy="4953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4763" y="9374188"/>
            <a:ext cx="2919412" cy="495300"/>
          </a:xfrm>
          <a:prstGeom prst="rect">
            <a:avLst/>
          </a:prstGeom>
        </p:spPr>
        <p:txBody>
          <a:bodyPr vert="horz" lIns="91440" tIns="45720" rIns="91440" bIns="45720" rtlCol="0" anchor="b"/>
          <a:lstStyle>
            <a:lvl1pPr algn="r">
              <a:defRPr sz="1200"/>
            </a:lvl1pPr>
          </a:lstStyle>
          <a:p>
            <a:fld id="{4FC97305-1AB7-4EBC-BAFE-487EEDD76EB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187AB7D-3F8F-4C56-946E-77A9BA16C1FF}" type="datetime1">
              <a:rPr lang="en-US"/>
              <a:t>1/5/2021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Design </a:t>
            </a:r>
            <a:r>
              <a:rPr lang="en-US" dirty="0" err="1"/>
              <a:t>Thinking_Review</a:t>
            </a:r>
            <a:r>
              <a:rPr lang="en-US" dirty="0"/>
              <a:t> I</a:t>
            </a:r>
          </a:p>
        </p:txBody>
      </p:sp>
      <p:sp>
        <p:nvSpPr>
          <p:cNvPr id="6" name="Slide Number Placeholder 5"/>
          <p:cNvSpPr>
            <a:spLocks noGrp="1"/>
          </p:cNvSpPr>
          <p:nvPr>
            <p:ph type="sldNum" sz="quarter" idx="12"/>
          </p:nvPr>
        </p:nvSpPr>
        <p:spPr/>
        <p:txBody>
          <a:bodyPr/>
          <a:lstStyle>
            <a:lvl1pPr>
              <a:defRPr/>
            </a:lvl1pPr>
          </a:lstStyle>
          <a:p>
            <a:pPr>
              <a:defRPr/>
            </a:pPr>
            <a:fld id="{803155C6-1B0C-48C0-8F7B-C541BDFACED3}" type="slidenum">
              <a:rPr lang="en-US" altLang="en-US"/>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495D860-B084-453F-8DDB-C5CAA0FFAE28}" type="datetime1">
              <a:rPr lang="en-US"/>
              <a:t>1/5/2021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6" name="Slide Number Placeholder 5"/>
          <p:cNvSpPr>
            <a:spLocks noGrp="1"/>
          </p:cNvSpPr>
          <p:nvPr>
            <p:ph type="sldNum" sz="quarter" idx="12"/>
          </p:nvPr>
        </p:nvSpPr>
        <p:spPr/>
        <p:txBody>
          <a:bodyPr/>
          <a:lstStyle>
            <a:lvl1pPr>
              <a:defRPr/>
            </a:lvl1pPr>
          </a:lstStyle>
          <a:p>
            <a:pPr>
              <a:defRPr/>
            </a:pPr>
            <a:fld id="{4F6C2FEA-8E39-4ACA-A6DC-D7B9EFC0F01D}" type="slidenum">
              <a:rPr lang="en-US" altLang="en-US"/>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74BB3E1-AEDF-4D58-A2C8-447AD083DF38}" type="datetime1">
              <a:rPr lang="en-US"/>
              <a:t>1/5/2021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6" name="Slide Number Placeholder 5"/>
          <p:cNvSpPr>
            <a:spLocks noGrp="1"/>
          </p:cNvSpPr>
          <p:nvPr>
            <p:ph type="sldNum" sz="quarter" idx="12"/>
          </p:nvPr>
        </p:nvSpPr>
        <p:spPr/>
        <p:txBody>
          <a:bodyPr/>
          <a:lstStyle>
            <a:lvl1pPr>
              <a:defRPr/>
            </a:lvl1pPr>
          </a:lstStyle>
          <a:p>
            <a:pPr>
              <a:defRPr/>
            </a:pPr>
            <a:fld id="{7E23962E-1ACC-4641-B455-79226A807168}" type="slidenum">
              <a:rPr lang="en-US" altLang="en-US"/>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304801"/>
            <a:ext cx="10058400" cy="1431925"/>
          </a:xfrm>
        </p:spPr>
        <p:txBody>
          <a:bodyPr/>
          <a:lstStyle/>
          <a:p>
            <a:r>
              <a:rPr lang="en-US"/>
              <a:t>Click to edit Master title style</a:t>
            </a:r>
          </a:p>
        </p:txBody>
      </p:sp>
      <p:sp>
        <p:nvSpPr>
          <p:cNvPr id="3" name="Text Placeholder 2"/>
          <p:cNvSpPr>
            <a:spLocks noGrp="1"/>
          </p:cNvSpPr>
          <p:nvPr>
            <p:ph type="body" sz="half" idx="1"/>
          </p:nvPr>
        </p:nvSpPr>
        <p:spPr>
          <a:xfrm>
            <a:off x="1422400" y="1981200"/>
            <a:ext cx="49276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0" y="1981200"/>
            <a:ext cx="49276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422400" y="6248400"/>
            <a:ext cx="2540000" cy="457200"/>
          </a:xfrm>
        </p:spPr>
        <p:txBody>
          <a:bodyPr/>
          <a:lstStyle>
            <a:lvl1pPr>
              <a:defRPr/>
            </a:lvl1pPr>
          </a:lstStyle>
          <a:p>
            <a:pPr>
              <a:defRPr/>
            </a:pPr>
            <a:fld id="{20171A85-199D-4863-912E-76649E96AA9D}" type="datetime1">
              <a:rPr lang="en-US"/>
              <a:t>1/5/2021</a:t>
            </a:fld>
            <a:endParaRPr lang="en-US"/>
          </a:p>
        </p:txBody>
      </p:sp>
      <p:sp>
        <p:nvSpPr>
          <p:cNvPr id="6" name="Footer Placeholder 5"/>
          <p:cNvSpPr>
            <a:spLocks noGrp="1"/>
          </p:cNvSpPr>
          <p:nvPr>
            <p:ph type="ftr" sz="quarter" idx="11"/>
          </p:nvPr>
        </p:nvSpPr>
        <p:spPr>
          <a:xfrm>
            <a:off x="4572000" y="6248400"/>
            <a:ext cx="3860800" cy="457200"/>
          </a:xfrm>
        </p:spPr>
        <p:txBody>
          <a:bodyPr/>
          <a:lstStyle>
            <a:lvl1pPr>
              <a:defRPr/>
            </a:lvl1pPr>
          </a:lstStyle>
          <a:p>
            <a:pPr>
              <a:defRPr/>
            </a:pPr>
            <a:r>
              <a:rPr lang="en-US"/>
              <a:t>Design Thinking_Review I</a:t>
            </a:r>
          </a:p>
        </p:txBody>
      </p:sp>
      <p:sp>
        <p:nvSpPr>
          <p:cNvPr id="7" name="Slide Number Placeholder 6"/>
          <p:cNvSpPr>
            <a:spLocks noGrp="1"/>
          </p:cNvSpPr>
          <p:nvPr>
            <p:ph type="sldNum" sz="quarter" idx="12"/>
          </p:nvPr>
        </p:nvSpPr>
        <p:spPr>
          <a:xfrm>
            <a:off x="8940800" y="6248400"/>
            <a:ext cx="2540000" cy="457200"/>
          </a:xfrm>
        </p:spPr>
        <p:txBody>
          <a:bodyPr/>
          <a:lstStyle>
            <a:lvl1pPr>
              <a:defRPr/>
            </a:lvl1pPr>
          </a:lstStyle>
          <a:p>
            <a:pPr>
              <a:defRPr/>
            </a:pPr>
            <a:fld id="{78D6C93D-A82C-4FC2-AED6-7ACCCB24D9E4}" type="slidenum">
              <a:rPr lang="en-US" altLang="en-US"/>
              <a:t>‹#›</a:t>
            </a:fld>
            <a:endParaRPr lang="en-US"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3C9F27-1281-4E9E-8D81-77F3B5B863D2}" type="datetime1">
              <a:rPr lang="en-US"/>
              <a:t>1/5/2021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6" name="Slide Number Placeholder 5"/>
          <p:cNvSpPr>
            <a:spLocks noGrp="1"/>
          </p:cNvSpPr>
          <p:nvPr>
            <p:ph type="sldNum" sz="quarter" idx="12"/>
          </p:nvPr>
        </p:nvSpPr>
        <p:spPr/>
        <p:txBody>
          <a:bodyPr/>
          <a:lstStyle>
            <a:lvl1pPr>
              <a:defRPr/>
            </a:lvl1pPr>
          </a:lstStyle>
          <a:p>
            <a:pPr>
              <a:defRPr/>
            </a:pPr>
            <a:fld id="{A9A1EBF4-DD7D-4218-AE56-B60749FD1040}" type="slidenum">
              <a:rPr lang="en-US" altLang="en-US"/>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DE9DC2E6-4C74-46F8-9334-4FE4DD4961DA}" type="datetime1">
              <a:rPr lang="en-US"/>
              <a:t>1/5/2021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6" name="Slide Number Placeholder 5"/>
          <p:cNvSpPr>
            <a:spLocks noGrp="1"/>
          </p:cNvSpPr>
          <p:nvPr>
            <p:ph type="sldNum" sz="quarter" idx="12"/>
          </p:nvPr>
        </p:nvSpPr>
        <p:spPr/>
        <p:txBody>
          <a:bodyPr/>
          <a:lstStyle>
            <a:lvl1pPr>
              <a:defRPr/>
            </a:lvl1pPr>
          </a:lstStyle>
          <a:p>
            <a:pPr>
              <a:defRPr/>
            </a:pPr>
            <a:fld id="{355AA5F6-DBF1-412E-A39C-F6FCC428A609}" type="slidenum">
              <a:rPr lang="en-US" altLang="en-US"/>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9A15558-9338-4D2B-BFE4-E59D00D0AFE0}" type="datetime1">
              <a:rPr lang="en-US"/>
              <a:t>1/5/2021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7" name="Slide Number Placeholder 5"/>
          <p:cNvSpPr>
            <a:spLocks noGrp="1"/>
          </p:cNvSpPr>
          <p:nvPr>
            <p:ph type="sldNum" sz="quarter" idx="12"/>
          </p:nvPr>
        </p:nvSpPr>
        <p:spPr/>
        <p:txBody>
          <a:bodyPr/>
          <a:lstStyle>
            <a:lvl1pPr>
              <a:defRPr/>
            </a:lvl1pPr>
          </a:lstStyle>
          <a:p>
            <a:pPr>
              <a:defRPr/>
            </a:pPr>
            <a:fld id="{9D996AE0-6C81-4F89-8E96-5FDEA8A91D98}" type="slidenum">
              <a:rPr lang="en-US" altLang="en-US"/>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3841153C-9540-4C7C-B9DF-D72D4077BD71}" type="datetime1">
              <a:rPr lang="en-US"/>
              <a:t>1/5/2021</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9" name="Slide Number Placeholder 5"/>
          <p:cNvSpPr>
            <a:spLocks noGrp="1"/>
          </p:cNvSpPr>
          <p:nvPr>
            <p:ph type="sldNum" sz="quarter" idx="12"/>
          </p:nvPr>
        </p:nvSpPr>
        <p:spPr/>
        <p:txBody>
          <a:bodyPr/>
          <a:lstStyle>
            <a:lvl1pPr>
              <a:defRPr/>
            </a:lvl1pPr>
          </a:lstStyle>
          <a:p>
            <a:pPr>
              <a:defRPr/>
            </a:pPr>
            <a:fld id="{435ACF32-7BD3-49C1-8872-606E53259F48}" type="slidenum">
              <a:rPr lang="en-US" altLang="en-US"/>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3011119-914F-480C-A0B4-6C3FBA1257EC}" type="datetime1">
              <a:rPr lang="en-US"/>
              <a:t>1/5/2021</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5" name="Slide Number Placeholder 5"/>
          <p:cNvSpPr>
            <a:spLocks noGrp="1"/>
          </p:cNvSpPr>
          <p:nvPr>
            <p:ph type="sldNum" sz="quarter" idx="12"/>
          </p:nvPr>
        </p:nvSpPr>
        <p:spPr/>
        <p:txBody>
          <a:bodyPr/>
          <a:lstStyle>
            <a:lvl1pPr>
              <a:defRPr/>
            </a:lvl1pPr>
          </a:lstStyle>
          <a:p>
            <a:pPr>
              <a:defRPr/>
            </a:pPr>
            <a:fld id="{96EAEB65-B619-4318-AD53-F72CC027E795}" type="slidenum">
              <a:rPr lang="en-US" altLang="en-US"/>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DAACD7E-5AC7-4D3B-AD26-2847C5D1BEA9}" type="datetime1">
              <a:rPr lang="en-US"/>
              <a:t>1/5/2021</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4" name="Slide Number Placeholder 5"/>
          <p:cNvSpPr>
            <a:spLocks noGrp="1"/>
          </p:cNvSpPr>
          <p:nvPr>
            <p:ph type="sldNum" sz="quarter" idx="12"/>
          </p:nvPr>
        </p:nvSpPr>
        <p:spPr/>
        <p:txBody>
          <a:bodyPr/>
          <a:lstStyle>
            <a:lvl1pPr>
              <a:defRPr/>
            </a:lvl1pPr>
          </a:lstStyle>
          <a:p>
            <a:pPr>
              <a:defRPr/>
            </a:pPr>
            <a:fld id="{652E88F8-5C85-4F7B-9CF2-DFCCB5DC701C}" type="slidenum">
              <a:rPr lang="en-US" altLang="en-US"/>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79E25BF-FCE7-458A-92A8-115A478832AE}" type="datetime1">
              <a:rPr lang="en-US"/>
              <a:t>1/5/2021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7" name="Slide Number Placeholder 5"/>
          <p:cNvSpPr>
            <a:spLocks noGrp="1"/>
          </p:cNvSpPr>
          <p:nvPr>
            <p:ph type="sldNum" sz="quarter" idx="12"/>
          </p:nvPr>
        </p:nvSpPr>
        <p:spPr/>
        <p:txBody>
          <a:bodyPr/>
          <a:lstStyle>
            <a:lvl1pPr>
              <a:defRPr/>
            </a:lvl1pPr>
          </a:lstStyle>
          <a:p>
            <a:pPr>
              <a:defRPr/>
            </a:pPr>
            <a:fld id="{82C7EFC3-FFB8-4BEA-A131-D4D00C318CF4}" type="slidenum">
              <a:rPr lang="en-US" altLang="en-US"/>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BC8E1C30-4AD6-472C-BA00-549450B34159}" type="datetime1">
              <a:rPr lang="en-US"/>
              <a:t>1/5/2021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Design Thinking_Review I</a:t>
            </a:r>
          </a:p>
        </p:txBody>
      </p:sp>
      <p:sp>
        <p:nvSpPr>
          <p:cNvPr id="7" name="Slide Number Placeholder 5"/>
          <p:cNvSpPr>
            <a:spLocks noGrp="1"/>
          </p:cNvSpPr>
          <p:nvPr>
            <p:ph type="sldNum" sz="quarter" idx="12"/>
          </p:nvPr>
        </p:nvSpPr>
        <p:spPr/>
        <p:txBody>
          <a:bodyPr/>
          <a:lstStyle>
            <a:lvl1pPr>
              <a:defRPr/>
            </a:lvl1pPr>
          </a:lstStyle>
          <a:p>
            <a:pPr>
              <a:defRPr/>
            </a:pPr>
            <a:fld id="{B94C745F-2AC1-4DB9-A1A7-A5C25FCCE1B3}" type="slidenum">
              <a:rPr lang="en-US" altLang="en-US"/>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B24CF175-F046-4AA7-B0B8-D4D5CF897147}" type="datetime1">
              <a:rPr lang="en-US"/>
              <a:t>1/5/2021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r>
              <a:rPr lang="en-US"/>
              <a:t>Design Thinking_Review I</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a:defRPr/>
            </a:pPr>
            <a:fld id="{144E7573-D532-4925-8BB3-3F651D94509C}" type="slidenum">
              <a:rPr lang="en-US" altLang="en-US"/>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zMxdlfdMS7VrT7fnoUyWjAIt8_BRddN5/view?usp=sharing"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8.emf"/><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patents.google.com/?inventor=Hongbo+Sun" TargetMode="External"/><Relationship Id="rId2" Type="http://schemas.openxmlformats.org/officeDocument/2006/relationships/hyperlink" Target="https://patents.google.com/patent/US10804736B2/en?q=resiliency+weather+stratagies+power+outages&amp;oq=resiliency+weather+stratagies+for+power+outages" TargetMode="Externa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hyperlink" Target="https://patents.google.com/?inventor=Shiva+Poude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latin typeface="Tahoma" panose="020B0604030504040204"/>
                <a:ea typeface="Tahoma" panose="020B0604030504040204"/>
                <a:cs typeface="Tahoma" panose="020B0604030504040204"/>
              </a:rPr>
              <a:t>Design </a:t>
            </a:r>
            <a:r>
              <a:rPr lang="en-US" dirty="0" err="1">
                <a:latin typeface="Tahoma" panose="020B0604030504040204"/>
                <a:ea typeface="Tahoma" panose="020B0604030504040204"/>
                <a:cs typeface="Tahoma" panose="020B0604030504040204"/>
              </a:rPr>
              <a:t>Thinking_Review</a:t>
            </a:r>
            <a:r>
              <a:rPr lang="en-US" dirty="0">
                <a:latin typeface="Tahoma" panose="020B0604030504040204"/>
                <a:ea typeface="Tahoma" panose="020B0604030504040204"/>
                <a:cs typeface="Tahoma" panose="020B0604030504040204"/>
              </a:rPr>
              <a:t> I</a:t>
            </a:r>
          </a:p>
        </p:txBody>
      </p:sp>
      <p:sp>
        <p:nvSpPr>
          <p:cNvPr id="6" name="Slide Number Placeholder 5"/>
          <p:cNvSpPr>
            <a:spLocks noGrp="1"/>
          </p:cNvSpPr>
          <p:nvPr>
            <p:ph type="sldNum" sz="quarter" idx="12"/>
          </p:nvPr>
        </p:nvSpPr>
        <p:spPr/>
        <p:txBody>
          <a:bodyPr/>
          <a:lstStyle/>
          <a:p>
            <a:pPr>
              <a:defRPr/>
            </a:pPr>
            <a:fld id="{803155C6-1B0C-48C0-8F7B-C541BDFACED3}" type="slidenum">
              <a:rPr lang="en-US" altLang="en-US" smtClean="0"/>
              <a:t>1</a:t>
            </a:fld>
            <a:endParaRPr lang="en-US" altLang="en-US"/>
          </a:p>
        </p:txBody>
      </p:sp>
      <p:sp>
        <p:nvSpPr>
          <p:cNvPr id="7" name="TextBox 6"/>
          <p:cNvSpPr txBox="1"/>
          <p:nvPr/>
        </p:nvSpPr>
        <p:spPr>
          <a:xfrm>
            <a:off x="1684421" y="1742311"/>
            <a:ext cx="9897979" cy="2616101"/>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TEAM NAME</a:t>
            </a:r>
            <a:r>
              <a:rPr lang="en-IN" dirty="0">
                <a:latin typeface="Times New Roman" panose="02020603050405020304" pitchFamily="18" charset="0"/>
                <a:cs typeface="Times New Roman" panose="02020603050405020304" pitchFamily="18" charset="0"/>
              </a:rPr>
              <a:t>	               : </a:t>
            </a:r>
            <a:r>
              <a:rPr lang="en-IN" sz="2800" b="1" dirty="0">
                <a:latin typeface="Times New Roman" panose="02020603050405020304" pitchFamily="18" charset="0"/>
                <a:cs typeface="Times New Roman" panose="02020603050405020304" pitchFamily="18" charset="0"/>
              </a:rPr>
              <a:t>SYNERGY</a:t>
            </a:r>
            <a:endParaRPr lang="en-IN" sz="2000" b="1"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TEAM NUMBER     </a:t>
            </a:r>
            <a:r>
              <a:rPr lang="en-IN" dirty="0">
                <a:latin typeface="Times New Roman" panose="02020603050405020304" pitchFamily="18" charset="0"/>
                <a:cs typeface="Times New Roman" panose="02020603050405020304" pitchFamily="18" charset="0"/>
              </a:rPr>
              <a:t>        : </a:t>
            </a:r>
            <a:r>
              <a:rPr lang="en-IN" sz="2800" b="1" dirty="0">
                <a:latin typeface="Times New Roman" panose="02020603050405020304" pitchFamily="18" charset="0"/>
                <a:cs typeface="Times New Roman" panose="02020603050405020304" pitchFamily="18" charset="0"/>
              </a:rPr>
              <a:t>TEAM 1</a:t>
            </a:r>
            <a:endParaRPr lang="en-IN" b="1"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DEPARTMENT</a:t>
            </a:r>
            <a:r>
              <a:rPr lang="en-IN" dirty="0">
                <a:latin typeface="Times New Roman" panose="02020603050405020304" pitchFamily="18" charset="0"/>
                <a:cs typeface="Times New Roman" panose="02020603050405020304" pitchFamily="18" charset="0"/>
              </a:rPr>
              <a:t>	              : </a:t>
            </a:r>
            <a:r>
              <a:rPr lang="en-IN" sz="2400" b="1" dirty="0">
                <a:latin typeface="Times New Roman" panose="02020603050405020304" pitchFamily="18" charset="0"/>
                <a:cs typeface="Times New Roman" panose="02020603050405020304" pitchFamily="18" charset="0"/>
              </a:rPr>
              <a:t>ELECTRONICS AND COMMUNICATION ENGG.</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COLLEGE</a:t>
            </a:r>
            <a:r>
              <a:rPr lang="en-IN" dirty="0">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THIAGARAJAR COLLEGE OF ENGINEERING</a:t>
            </a:r>
            <a:endParaRPr lang="en-US"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771696" y="875401"/>
            <a:ext cx="11723427" cy="615553"/>
          </a:xfrm>
          <a:prstGeom prst="rect">
            <a:avLst/>
          </a:prstGeom>
          <a:noFill/>
        </p:spPr>
        <p:txBody>
          <a:bodyPr wrap="square" rtlCol="0">
            <a:spAutoFit/>
          </a:bodyPr>
          <a:lstStyle/>
          <a:p>
            <a:r>
              <a:rPr lang="en-US" sz="3400" b="1" dirty="0">
                <a:solidFill>
                  <a:schemeClr val="tx2"/>
                </a:solidFill>
                <a:latin typeface="Times New Roman" panose="02020603050405020304" pitchFamily="18" charset="0"/>
                <a:cs typeface="Times New Roman" panose="02020603050405020304" pitchFamily="18" charset="0"/>
              </a:rPr>
              <a:t>        WEATHER RELATED POWER OUTAGES</a:t>
            </a:r>
            <a:endParaRPr lang="en-IN" sz="3400" b="1" dirty="0">
              <a:solidFill>
                <a:schemeClr val="tx2"/>
              </a:solidFill>
              <a:latin typeface="Times New Roman" panose="02020603050405020304" pitchFamily="18" charset="0"/>
              <a:cs typeface="Times New Roman" panose="02020603050405020304" pitchFamily="18" charset="0"/>
            </a:endParaRPr>
          </a:p>
        </p:txBody>
      </p:sp>
      <p:sp>
        <p:nvSpPr>
          <p:cNvPr id="8" name="Date Placeholder 2">
            <a:extLst>
              <a:ext uri="{FF2B5EF4-FFF2-40B4-BE49-F238E27FC236}">
                <a16:creationId xmlns:a16="http://schemas.microsoft.com/office/drawing/2014/main" id="{64E1823D-498D-4E20-A1E0-A1EB913E4372}"/>
              </a:ext>
            </a:extLst>
          </p:cNvPr>
          <p:cNvSpPr>
            <a:spLocks noGrp="1"/>
          </p:cNvSpPr>
          <p:nvPr>
            <p:ph type="dt" sz="half" idx="10"/>
          </p:nvPr>
        </p:nvSpPr>
        <p:spPr>
          <a:xfrm>
            <a:off x="609600" y="6356351"/>
            <a:ext cx="2844800" cy="365125"/>
          </a:xfrm>
        </p:spPr>
        <p:txBody>
          <a:bodyPr/>
          <a:lstStyle/>
          <a:p>
            <a:pPr>
              <a:defRPr/>
            </a:pPr>
            <a:fld id="{53011119-914F-480C-A0B4-6C3FBA1257EC}" type="datetime1">
              <a:rPr lang="en-US" smtClean="0"/>
              <a:t>1/5/2021</a:t>
            </a:fld>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475" y="-17417"/>
            <a:ext cx="10972800" cy="1143000"/>
          </a:xfrm>
        </p:spPr>
        <p:txBody>
          <a:bodyPr/>
          <a:lstStyle/>
          <a:p>
            <a:pPr lvl="0" eaLnBrk="0" hangingPunct="0"/>
            <a:r>
              <a:rPr lang="en-US" altLang="en-US" sz="2800" b="1" dirty="0">
                <a:solidFill>
                  <a:prstClr val="black"/>
                </a:solidFill>
                <a:latin typeface="Times New Roman" panose="02020603050405020304" pitchFamily="18" charset="0"/>
                <a:ea typeface="+mn-ea"/>
                <a:cs typeface="Times New Roman" panose="02020603050405020304" pitchFamily="18" charset="0"/>
              </a:rPr>
              <a:t>LITERATURE REVIEW</a:t>
            </a:r>
            <a:br>
              <a:rPr lang="en-US" altLang="en-US" sz="2400" b="1" dirty="0">
                <a:solidFill>
                  <a:prstClr val="black"/>
                </a:solidFill>
                <a:latin typeface="Tahoma" panose="020B0604030504040204" pitchFamily="34" charset="0"/>
                <a:ea typeface="+mn-ea"/>
                <a:cs typeface="Arial" panose="020B0604020202020204" pitchFamily="34" charset="0"/>
              </a:rPr>
            </a:br>
            <a:endParaRPr lang="en-IN" dirty="0"/>
          </a:p>
        </p:txBody>
      </p:sp>
      <p:sp>
        <p:nvSpPr>
          <p:cNvPr id="3" name="Date Placeholder 2"/>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p:cNvSpPr>
            <a:spLocks noGrp="1"/>
          </p:cNvSpPr>
          <p:nvPr>
            <p:ph type="ftr" sz="quarter" idx="11"/>
          </p:nvPr>
        </p:nvSpPr>
        <p:spPr/>
        <p:txBody>
          <a:bodyPr/>
          <a:lstStyle/>
          <a:p>
            <a:pPr>
              <a:defRPr/>
            </a:pPr>
            <a:r>
              <a:rPr lang="en-US"/>
              <a:t>Design Thinking_Review I</a:t>
            </a:r>
          </a:p>
        </p:txBody>
      </p:sp>
      <p:sp>
        <p:nvSpPr>
          <p:cNvPr id="5" name="Slide Number Placeholder 4"/>
          <p:cNvSpPr>
            <a:spLocks noGrp="1"/>
          </p:cNvSpPr>
          <p:nvPr>
            <p:ph type="sldNum" sz="quarter" idx="12"/>
          </p:nvPr>
        </p:nvSpPr>
        <p:spPr/>
        <p:txBody>
          <a:bodyPr/>
          <a:lstStyle/>
          <a:p>
            <a:pPr>
              <a:defRPr/>
            </a:pPr>
            <a:fld id="{96EAEB65-B619-4318-AD53-F72CC027E795}" type="slidenum">
              <a:rPr lang="en-US" altLang="en-US" smtClean="0"/>
              <a:t>10</a:t>
            </a:fld>
            <a:endParaRPr lang="en-US" altLang="en-US"/>
          </a:p>
        </p:txBody>
      </p:sp>
      <p:graphicFrame>
        <p:nvGraphicFramePr>
          <p:cNvPr id="6" name="Table 5"/>
          <p:cNvGraphicFramePr>
            <a:graphicFrameLocks noGrp="1"/>
          </p:cNvGraphicFramePr>
          <p:nvPr>
            <p:extLst>
              <p:ext uri="{D42A27DB-BD31-4B8C-83A1-F6EECF244321}">
                <p14:modId xmlns:p14="http://schemas.microsoft.com/office/powerpoint/2010/main" val="2857228944"/>
              </p:ext>
            </p:extLst>
          </p:nvPr>
        </p:nvGraphicFramePr>
        <p:xfrm>
          <a:off x="225287" y="554083"/>
          <a:ext cx="11741425" cy="6142978"/>
        </p:xfrm>
        <a:graphic>
          <a:graphicData uri="http://schemas.openxmlformats.org/drawingml/2006/table">
            <a:tbl>
              <a:tblPr firstRow="1" bandRow="1">
                <a:tableStyleId>{5C22544A-7EE6-4342-B048-85BDC9FD1C3A}</a:tableStyleId>
              </a:tblPr>
              <a:tblGrid>
                <a:gridCol w="662609">
                  <a:extLst>
                    <a:ext uri="{9D8B030D-6E8A-4147-A177-3AD203B41FA5}">
                      <a16:colId xmlns:a16="http://schemas.microsoft.com/office/drawing/2014/main" val="20000"/>
                    </a:ext>
                  </a:extLst>
                </a:gridCol>
                <a:gridCol w="1359000">
                  <a:extLst>
                    <a:ext uri="{9D8B030D-6E8A-4147-A177-3AD203B41FA5}">
                      <a16:colId xmlns:a16="http://schemas.microsoft.com/office/drawing/2014/main" val="20001"/>
                    </a:ext>
                  </a:extLst>
                </a:gridCol>
                <a:gridCol w="1279559">
                  <a:extLst>
                    <a:ext uri="{9D8B030D-6E8A-4147-A177-3AD203B41FA5}">
                      <a16:colId xmlns:a16="http://schemas.microsoft.com/office/drawing/2014/main" val="20002"/>
                    </a:ext>
                  </a:extLst>
                </a:gridCol>
                <a:gridCol w="2743935">
                  <a:extLst>
                    <a:ext uri="{9D8B030D-6E8A-4147-A177-3AD203B41FA5}">
                      <a16:colId xmlns:a16="http://schemas.microsoft.com/office/drawing/2014/main" val="20003"/>
                    </a:ext>
                  </a:extLst>
                </a:gridCol>
                <a:gridCol w="1783422">
                  <a:extLst>
                    <a:ext uri="{9D8B030D-6E8A-4147-A177-3AD203B41FA5}">
                      <a16:colId xmlns:a16="http://schemas.microsoft.com/office/drawing/2014/main" val="20004"/>
                    </a:ext>
                  </a:extLst>
                </a:gridCol>
                <a:gridCol w="1972118">
                  <a:extLst>
                    <a:ext uri="{9D8B030D-6E8A-4147-A177-3AD203B41FA5}">
                      <a16:colId xmlns:a16="http://schemas.microsoft.com/office/drawing/2014/main" val="20005"/>
                    </a:ext>
                  </a:extLst>
                </a:gridCol>
                <a:gridCol w="1940782">
                  <a:extLst>
                    <a:ext uri="{9D8B030D-6E8A-4147-A177-3AD203B41FA5}">
                      <a16:colId xmlns:a16="http://schemas.microsoft.com/office/drawing/2014/main" val="20006"/>
                    </a:ext>
                  </a:extLst>
                </a:gridCol>
              </a:tblGrid>
              <a:tr h="1479550">
                <a:tc>
                  <a:txBody>
                    <a:bodyPr/>
                    <a:lstStyle/>
                    <a:p>
                      <a:pPr algn="ctr"/>
                      <a:r>
                        <a:rPr lang="en-US" sz="1500" dirty="0" err="1">
                          <a:latin typeface="Times New Roman" panose="02020603050405020304" pitchFamily="18" charset="0"/>
                          <a:cs typeface="Times New Roman" panose="02020603050405020304" pitchFamily="18" charset="0"/>
                        </a:rPr>
                        <a:t>S.No</a:t>
                      </a:r>
                      <a:endParaRPr lang="en-US" sz="1500" dirty="0">
                        <a:latin typeface="Times New Roman" panose="02020603050405020304" pitchFamily="18" charset="0"/>
                        <a:cs typeface="Times New Roman" panose="02020603050405020304" pitchFamily="18" charset="0"/>
                      </a:endParaRPr>
                    </a:p>
                  </a:txBody>
                  <a:tcPr marL="91444" marR="91444" marT="45705" marB="45705"/>
                </a:tc>
                <a:tc>
                  <a:txBody>
                    <a:bodyPr/>
                    <a:lstStyle/>
                    <a:p>
                      <a:pPr algn="ctr"/>
                      <a:r>
                        <a:rPr lang="en-US" sz="1500" dirty="0">
                          <a:latin typeface="Times New Roman" panose="02020603050405020304" pitchFamily="18" charset="0"/>
                          <a:cs typeface="Times New Roman" panose="02020603050405020304" pitchFamily="18" charset="0"/>
                        </a:rPr>
                        <a:t>Author </a:t>
                      </a:r>
                    </a:p>
                  </a:txBody>
                  <a:tcPr marL="91444" marR="91444" marT="45705" marB="45705"/>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latin typeface="Times New Roman" panose="02020603050405020304" pitchFamily="18" charset="0"/>
                          <a:cs typeface="Times New Roman" panose="02020603050405020304" pitchFamily="18" charset="0"/>
                        </a:rPr>
                        <a:t>Title</a:t>
                      </a:r>
                    </a:p>
                  </a:txBody>
                  <a:tcPr marL="91444" marR="91444" marT="45705" marB="45705"/>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latin typeface="Times New Roman" panose="02020603050405020304" pitchFamily="18" charset="0"/>
                          <a:cs typeface="Times New Roman" panose="02020603050405020304" pitchFamily="18" charset="0"/>
                        </a:rPr>
                        <a:t>Name of the Journal/</a:t>
                      </a:r>
                    </a:p>
                    <a:p>
                      <a:pPr marL="0" marR="0" indent="0" algn="ctr" defTabSz="914400" rtl="0" eaLnBrk="1" fontAlgn="auto" latinLnBrk="0" hangingPunct="1">
                        <a:lnSpc>
                          <a:spcPct val="100000"/>
                        </a:lnSpc>
                        <a:spcBef>
                          <a:spcPts val="0"/>
                        </a:spcBef>
                        <a:spcAft>
                          <a:spcPts val="0"/>
                        </a:spcAft>
                        <a:buClrTx/>
                        <a:buSzTx/>
                        <a:buFontTx/>
                        <a:buNone/>
                        <a:defRPr/>
                      </a:pPr>
                      <a:r>
                        <a:rPr lang="en-US" sz="1500" dirty="0">
                          <a:latin typeface="Times New Roman" panose="02020603050405020304" pitchFamily="18" charset="0"/>
                          <a:cs typeface="Times New Roman" panose="02020603050405020304" pitchFamily="18" charset="0"/>
                        </a:rPr>
                        <a:t>Conference</a:t>
                      </a:r>
                    </a:p>
                  </a:txBody>
                  <a:tcPr marL="91444" marR="91444" marT="45705" marB="45705"/>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latin typeface="Times New Roman" panose="02020603050405020304" pitchFamily="18" charset="0"/>
                          <a:cs typeface="Times New Roman" panose="02020603050405020304" pitchFamily="18" charset="0"/>
                        </a:rPr>
                        <a:t>Volume/</a:t>
                      </a:r>
                    </a:p>
                    <a:p>
                      <a:pPr marL="0" marR="0" indent="0" algn="ctr" defTabSz="914400" rtl="0" eaLnBrk="1" fontAlgn="auto" latinLnBrk="0" hangingPunct="1">
                        <a:lnSpc>
                          <a:spcPct val="100000"/>
                        </a:lnSpc>
                        <a:spcBef>
                          <a:spcPts val="0"/>
                        </a:spcBef>
                        <a:spcAft>
                          <a:spcPts val="0"/>
                        </a:spcAft>
                        <a:buClrTx/>
                        <a:buSzTx/>
                        <a:buFontTx/>
                        <a:buNone/>
                        <a:defRPr/>
                      </a:pPr>
                      <a:r>
                        <a:rPr lang="en-US" sz="1500" dirty="0">
                          <a:latin typeface="Times New Roman" panose="02020603050405020304" pitchFamily="18" charset="0"/>
                          <a:cs typeface="Times New Roman" panose="02020603050405020304" pitchFamily="18" charset="0"/>
                        </a:rPr>
                        <a:t>Issue/Year</a:t>
                      </a:r>
                    </a:p>
                  </a:txBody>
                  <a:tcPr marL="91444" marR="91444" marT="45705" marB="45705"/>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500" dirty="0">
                          <a:latin typeface="Times New Roman" panose="02020603050405020304" pitchFamily="18" charset="0"/>
                          <a:cs typeface="Times New Roman" panose="02020603050405020304" pitchFamily="18" charset="0"/>
                        </a:rPr>
                        <a:t>Algorithm/</a:t>
                      </a:r>
                    </a:p>
                    <a:p>
                      <a:pPr marL="0" marR="0" lvl="0" indent="0" algn="ctr" defTabSz="914400" rtl="0" eaLnBrk="1" fontAlgn="auto" latinLnBrk="0" hangingPunct="1">
                        <a:lnSpc>
                          <a:spcPct val="100000"/>
                        </a:lnSpc>
                        <a:spcBef>
                          <a:spcPts val="0"/>
                        </a:spcBef>
                        <a:spcAft>
                          <a:spcPts val="0"/>
                        </a:spcAft>
                        <a:buClrTx/>
                        <a:buSzTx/>
                        <a:buFontTx/>
                        <a:buNone/>
                        <a:defRPr/>
                      </a:pPr>
                      <a:r>
                        <a:rPr lang="en-US" sz="1500" dirty="0">
                          <a:latin typeface="Times New Roman" panose="02020603050405020304" pitchFamily="18" charset="0"/>
                          <a:cs typeface="Times New Roman" panose="02020603050405020304" pitchFamily="18" charset="0"/>
                        </a:rPr>
                        <a:t>Method</a:t>
                      </a:r>
                    </a:p>
                  </a:txBody>
                  <a:tcPr marL="91444" marR="91444" marT="45705" marB="45705"/>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dirty="0">
                          <a:latin typeface="Times New Roman" panose="02020603050405020304" pitchFamily="18" charset="0"/>
                          <a:cs typeface="Times New Roman" panose="02020603050405020304" pitchFamily="18" charset="0"/>
                        </a:rPr>
                        <a:t>Merits/</a:t>
                      </a:r>
                    </a:p>
                    <a:p>
                      <a:pPr marL="0" marR="0" indent="0" algn="ctr" defTabSz="914400" rtl="0" eaLnBrk="1" fontAlgn="auto" latinLnBrk="0" hangingPunct="1">
                        <a:lnSpc>
                          <a:spcPct val="100000"/>
                        </a:lnSpc>
                        <a:spcBef>
                          <a:spcPts val="0"/>
                        </a:spcBef>
                        <a:spcAft>
                          <a:spcPts val="0"/>
                        </a:spcAft>
                        <a:buClrTx/>
                        <a:buSzTx/>
                        <a:buFontTx/>
                        <a:buNone/>
                        <a:defRPr/>
                      </a:pPr>
                      <a:r>
                        <a:rPr lang="en-US" sz="1500" dirty="0">
                          <a:latin typeface="Times New Roman" panose="02020603050405020304" pitchFamily="18" charset="0"/>
                          <a:cs typeface="Times New Roman" panose="02020603050405020304" pitchFamily="18" charset="0"/>
                        </a:rPr>
                        <a:t>Demerits</a:t>
                      </a:r>
                    </a:p>
                    <a:p>
                      <a:pPr marL="0" marR="0" indent="0" algn="ctr" defTabSz="914400" rtl="0" eaLnBrk="1" fontAlgn="auto" latinLnBrk="0" hangingPunct="1">
                        <a:lnSpc>
                          <a:spcPct val="100000"/>
                        </a:lnSpc>
                        <a:spcBef>
                          <a:spcPts val="0"/>
                        </a:spcBef>
                        <a:spcAft>
                          <a:spcPts val="0"/>
                        </a:spcAft>
                        <a:buClrTx/>
                        <a:buSzTx/>
                        <a:buFontTx/>
                        <a:buNone/>
                        <a:defRPr/>
                      </a:pPr>
                      <a:endParaRPr lang="en-US" sz="1500" dirty="0">
                        <a:latin typeface="Times New Roman" panose="02020603050405020304" pitchFamily="18" charset="0"/>
                        <a:cs typeface="Times New Roman" panose="02020603050405020304" pitchFamily="18" charset="0"/>
                      </a:endParaRPr>
                    </a:p>
                  </a:txBody>
                  <a:tcPr marL="91444" marR="91444" marT="45705" marB="45705"/>
                </a:tc>
                <a:extLst>
                  <a:ext uri="{0D108BD9-81ED-4DB2-BD59-A6C34878D82A}">
                    <a16:rowId xmlns:a16="http://schemas.microsoft.com/office/drawing/2014/main" val="10000"/>
                  </a:ext>
                </a:extLst>
              </a:tr>
              <a:tr h="4358640">
                <a:tc>
                  <a:txBody>
                    <a:bodyPr/>
                    <a:lstStyle/>
                    <a:p>
                      <a:r>
                        <a:rPr lang="en-US" sz="1500" dirty="0">
                          <a:latin typeface="Times New Roman" panose="02020603050405020304" pitchFamily="18" charset="0"/>
                          <a:cs typeface="Times New Roman" panose="02020603050405020304" pitchFamily="18" charset="0"/>
                        </a:rPr>
                        <a:t>  1.</a:t>
                      </a: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  </a:t>
                      </a:r>
                    </a:p>
                    <a:p>
                      <a:r>
                        <a:rPr lang="en-US" sz="1500" dirty="0">
                          <a:latin typeface="Times New Roman" panose="02020603050405020304" pitchFamily="18" charset="0"/>
                          <a:cs typeface="Times New Roman" panose="02020603050405020304" pitchFamily="18" charset="0"/>
                        </a:rPr>
                        <a:t>  </a:t>
                      </a: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 2.</a:t>
                      </a:r>
                    </a:p>
                  </a:txBody>
                  <a:tcPr marL="91444" marR="91444" marT="45714" marB="45714"/>
                </a:tc>
                <a:tc>
                  <a:txBody>
                    <a:bodyPr/>
                    <a:lstStyle/>
                    <a:p>
                      <a:pPr algn="l"/>
                      <a:r>
                        <a:rPr lang="en-IN" sz="1500" dirty="0" err="1">
                          <a:latin typeface="Times New Roman" panose="02020603050405020304" pitchFamily="18" charset="0"/>
                          <a:cs typeface="Times New Roman" panose="02020603050405020304" pitchFamily="18" charset="0"/>
                        </a:rPr>
                        <a:t>K.Chen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chen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R.Baldick</a:t>
                      </a:r>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endParaRPr lang="en-IN" sz="1500" dirty="0">
                        <a:latin typeface="Times New Roman" panose="02020603050405020304" pitchFamily="18" charset="0"/>
                        <a:cs typeface="Times New Roman" panose="02020603050405020304" pitchFamily="18" charset="0"/>
                      </a:endParaRPr>
                    </a:p>
                    <a:p>
                      <a:pPr algn="l"/>
                      <a:r>
                        <a:rPr lang="en-IN" sz="1500" dirty="0">
                          <a:latin typeface="Times New Roman" panose="02020603050405020304" pitchFamily="18" charset="0"/>
                          <a:cs typeface="Times New Roman" panose="02020603050405020304" pitchFamily="18" charset="0"/>
                        </a:rPr>
                        <a:t>Richard j. </a:t>
                      </a:r>
                      <a:r>
                        <a:rPr lang="en-IN" sz="1500" dirty="0" err="1">
                          <a:latin typeface="Times New Roman" panose="02020603050405020304" pitchFamily="18" charset="0"/>
                          <a:cs typeface="Times New Roman" panose="02020603050405020304" pitchFamily="18" charset="0"/>
                        </a:rPr>
                        <a:t>cambell</a:t>
                      </a:r>
                      <a:endParaRPr lang="en-US" sz="1500" dirty="0">
                        <a:latin typeface="Times New Roman" panose="02020603050405020304" pitchFamily="18" charset="0"/>
                        <a:cs typeface="Times New Roman" panose="02020603050405020304" pitchFamily="18" charset="0"/>
                      </a:endParaRPr>
                    </a:p>
                  </a:txBody>
                  <a:tcPr marL="91444" marR="91444"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Integrating distributed generation into electric power systems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Weather related power outages and electric system resiliency</a:t>
                      </a:r>
                    </a:p>
                    <a:p>
                      <a:endParaRPr lang="en-US" sz="1500" dirty="0">
                        <a:latin typeface="Times New Roman" panose="02020603050405020304" pitchFamily="18" charset="0"/>
                        <a:cs typeface="Times New Roman" panose="02020603050405020304" pitchFamily="18" charset="0"/>
                      </a:endParaRPr>
                    </a:p>
                  </a:txBody>
                  <a:tcPr marL="91444" marR="91444" marT="45714" marB="45714"/>
                </a:tc>
                <a:tc>
                  <a:txBody>
                    <a:bodyPr/>
                    <a:lstStyle/>
                    <a:p>
                      <a:r>
                        <a:rPr lang="en-US" sz="1500" dirty="0">
                          <a:latin typeface="Times New Roman" panose="02020603050405020304" pitchFamily="18" charset="0"/>
                          <a:cs typeface="Times New Roman" panose="02020603050405020304" pitchFamily="18" charset="0"/>
                        </a:rPr>
                        <a:t>Research on Resilience of Power systems under natural disaster</a:t>
                      </a: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Economic costs associated with storm related power outages</a:t>
                      </a: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www.ourenergypolicy.com/content/uploads/2016/02</a:t>
                      </a:r>
                    </a:p>
                  </a:txBody>
                  <a:tcPr marL="91444" marR="91444" marT="45714" marB="45714"/>
                </a:tc>
                <a:tc>
                  <a:txBody>
                    <a:bodyPr/>
                    <a:lstStyle/>
                    <a:p>
                      <a:pPr algn="ctr"/>
                      <a:r>
                        <a:rPr lang="en-US" sz="1500" dirty="0">
                          <a:latin typeface="Times New Roman" panose="02020603050405020304" pitchFamily="18" charset="0"/>
                          <a:cs typeface="Times New Roman" panose="02020603050405020304" pitchFamily="18" charset="0"/>
                        </a:rPr>
                        <a:t>May 2015</a:t>
                      </a: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August 28,2012</a:t>
                      </a:r>
                    </a:p>
                  </a:txBody>
                  <a:tcPr marL="91444" marR="91444" marT="45714" marB="45714"/>
                </a:tc>
                <a:tc>
                  <a:txBody>
                    <a:bodyPr/>
                    <a:lstStyle/>
                    <a:p>
                      <a:pPr>
                        <a:lnSpc>
                          <a:spcPct val="100000"/>
                        </a:lnSpc>
                      </a:pPr>
                      <a:r>
                        <a:rPr lang="en-US" sz="1500" dirty="0">
                          <a:latin typeface="Times New Roman" panose="02020603050405020304" pitchFamily="18" charset="0"/>
                          <a:cs typeface="Times New Roman" panose="02020603050405020304" pitchFamily="18" charset="0"/>
                        </a:rPr>
                        <a:t>Extreme weather has a significant impact on critical infrastructures and is considered one of the main casus of wide area electrical disturbance worldwide. Several defense plans for boosting the resilience of power systems to extreme weather events.</a:t>
                      </a: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Power outages can impact electricity consumers primarily through property loss and business disruption.</a:t>
                      </a:r>
                    </a:p>
                  </a:txBody>
                  <a:tcPr marL="91444" marR="91444" marT="45714" marB="45714"/>
                </a:tc>
                <a:tc>
                  <a:txBody>
                    <a:bodyPr/>
                    <a:lstStyle/>
                    <a:p>
                      <a:r>
                        <a:rPr lang="en-US" sz="1500" dirty="0">
                          <a:solidFill>
                            <a:schemeClr val="accent3">
                              <a:lumMod val="50000"/>
                            </a:schemeClr>
                          </a:solidFill>
                          <a:latin typeface="Times New Roman" panose="02020603050405020304" pitchFamily="18" charset="0"/>
                          <a:cs typeface="Times New Roman" panose="02020603050405020304" pitchFamily="18" charset="0"/>
                        </a:rPr>
                        <a:t>Electricity systems hardening can prevent some outages and shorten others, thus limiting the exposure to these risks.</a:t>
                      </a:r>
                      <a:endParaRPr lang="en-US" sz="1500" dirty="0">
                        <a:latin typeface="Times New Roman" panose="02020603050405020304" pitchFamily="18" charset="0"/>
                        <a:cs typeface="Times New Roman" panose="02020603050405020304" pitchFamily="18" charset="0"/>
                      </a:endParaRPr>
                    </a:p>
                    <a:p>
                      <a:r>
                        <a:rPr lang="en-US" sz="1500" dirty="0">
                          <a:solidFill>
                            <a:srgbClr val="FF0000"/>
                          </a:solidFill>
                          <a:latin typeface="Times New Roman" panose="02020603050405020304" pitchFamily="18" charset="0"/>
                          <a:cs typeface="Times New Roman" panose="02020603050405020304" pitchFamily="18" charset="0"/>
                        </a:rPr>
                        <a:t>Some system hardening options can be quite costly.</a:t>
                      </a:r>
                    </a:p>
                    <a:p>
                      <a:endParaRPr lang="en-US" sz="1500" dirty="0">
                        <a:latin typeface="Times New Roman" panose="02020603050405020304" pitchFamily="18" charset="0"/>
                        <a:cs typeface="Times New Roman" panose="02020603050405020304" pitchFamily="18" charset="0"/>
                      </a:endParaRPr>
                    </a:p>
                    <a:p>
                      <a:r>
                        <a:rPr lang="en-US" sz="1500" dirty="0">
                          <a:solidFill>
                            <a:schemeClr val="accent3">
                              <a:lumMod val="50000"/>
                            </a:schemeClr>
                          </a:solidFill>
                          <a:latin typeface="Times New Roman" panose="02020603050405020304" pitchFamily="18" charset="0"/>
                          <a:cs typeface="Times New Roman" panose="02020603050405020304" pitchFamily="18" charset="0"/>
                        </a:rPr>
                        <a:t>Recovery can be </a:t>
                      </a:r>
                      <a:r>
                        <a:rPr lang="en-US" sz="1500" dirty="0" err="1">
                          <a:solidFill>
                            <a:schemeClr val="accent3">
                              <a:lumMod val="50000"/>
                            </a:schemeClr>
                          </a:solidFill>
                          <a:latin typeface="Times New Roman" panose="02020603050405020304" pitchFamily="18" charset="0"/>
                          <a:cs typeface="Times New Roman" panose="02020603050405020304" pitchFamily="18" charset="0"/>
                        </a:rPr>
                        <a:t>hastened,and</a:t>
                      </a:r>
                      <a:r>
                        <a:rPr lang="en-US" sz="1500" dirty="0">
                          <a:solidFill>
                            <a:schemeClr val="accent3">
                              <a:lumMod val="50000"/>
                            </a:schemeClr>
                          </a:solidFill>
                          <a:latin typeface="Times New Roman" panose="02020603050405020304" pitchFamily="18" charset="0"/>
                          <a:cs typeface="Times New Roman" panose="02020603050405020304" pitchFamily="18" charset="0"/>
                        </a:rPr>
                        <a:t> the amount of damage to electric power infrastructure can be minimized.</a:t>
                      </a:r>
                    </a:p>
                    <a:p>
                      <a:r>
                        <a:rPr lang="en-US" sz="1500" dirty="0">
                          <a:solidFill>
                            <a:srgbClr val="FF0000"/>
                          </a:solidFill>
                          <a:latin typeface="Times New Roman" panose="02020603050405020304" pitchFamily="18" charset="0"/>
                          <a:cs typeface="Times New Roman" panose="02020603050405020304" pitchFamily="18" charset="0"/>
                        </a:rPr>
                        <a:t>Storms can inflict damaged to electric power delivery system in a variety of ways.</a:t>
                      </a:r>
                    </a:p>
                  </a:txBody>
                  <a:tcPr marL="91444" marR="91444" marT="45714" marB="45714"/>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642" y="130423"/>
            <a:ext cx="10058400" cy="1431925"/>
          </a:xfrm>
        </p:spPr>
        <p:txBody>
          <a:bodyPr/>
          <a:lstStyle/>
          <a:p>
            <a:r>
              <a:rPr lang="en-US" sz="3400" b="1" dirty="0">
                <a:latin typeface="Times New Roman" panose="02020603050405020304" pitchFamily="18" charset="0"/>
                <a:cs typeface="Times New Roman" panose="02020603050405020304" pitchFamily="18" charset="0"/>
              </a:rPr>
              <a:t>EXISTING MARKET PRODUCTS</a:t>
            </a:r>
            <a:endParaRPr lang="en-IN" sz="34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half" idx="1"/>
          </p:nvPr>
        </p:nvSpPr>
        <p:spPr>
          <a:xfrm>
            <a:off x="5587242" y="1562348"/>
            <a:ext cx="5691116" cy="2964383"/>
          </a:xfrm>
        </p:spPr>
        <p:txBody>
          <a:bodyPr/>
          <a:lstStyle/>
          <a:p>
            <a:pPr marL="0" indent="0">
              <a:buNone/>
            </a:pPr>
            <a:endParaRPr lang="en-US" sz="4000" dirty="0">
              <a:cs typeface="Calibri" panose="020F0502020204030204"/>
            </a:endParaRPr>
          </a:p>
          <a:p>
            <a:pPr marL="0" indent="0">
              <a:buNone/>
            </a:pPr>
            <a:r>
              <a:rPr lang="en-US" sz="4000" dirty="0">
                <a:cs typeface="Calibri" panose="020F0502020204030204"/>
              </a:rPr>
              <a:t>As per our knowledge there is no existing product based on our idea.</a:t>
            </a:r>
          </a:p>
          <a:p>
            <a:pPr marL="0" indent="0">
              <a:buNone/>
            </a:pPr>
            <a:endParaRPr lang="en-IN" sz="4000" dirty="0"/>
          </a:p>
        </p:txBody>
      </p:sp>
      <p:sp>
        <p:nvSpPr>
          <p:cNvPr id="5" name="Date Placeholder 4"/>
          <p:cNvSpPr>
            <a:spLocks noGrp="1"/>
          </p:cNvSpPr>
          <p:nvPr>
            <p:ph type="dt" sz="half" idx="10"/>
          </p:nvPr>
        </p:nvSpPr>
        <p:spPr/>
        <p:txBody>
          <a:bodyPr/>
          <a:lstStyle/>
          <a:p>
            <a:pPr>
              <a:defRPr/>
            </a:pPr>
            <a:fld id="{20171A85-199D-4863-912E-76649E96AA9D}" type="datetime1">
              <a:rPr lang="en-US" smtClean="0"/>
              <a:t>1/5/2021</a:t>
            </a:fld>
            <a:endParaRPr lang="en-US"/>
          </a:p>
        </p:txBody>
      </p:sp>
      <p:sp>
        <p:nvSpPr>
          <p:cNvPr id="6" name="Footer Placeholder 5"/>
          <p:cNvSpPr>
            <a:spLocks noGrp="1"/>
          </p:cNvSpPr>
          <p:nvPr>
            <p:ph type="ftr" sz="quarter" idx="11"/>
          </p:nvPr>
        </p:nvSpPr>
        <p:spPr/>
        <p:txBody>
          <a:bodyPr/>
          <a:lstStyle/>
          <a:p>
            <a:pPr>
              <a:defRPr/>
            </a:pPr>
            <a:r>
              <a:rPr lang="en-US"/>
              <a:t>Design Thinking_Review I</a:t>
            </a:r>
          </a:p>
        </p:txBody>
      </p:sp>
      <p:sp>
        <p:nvSpPr>
          <p:cNvPr id="7" name="Slide Number Placeholder 6"/>
          <p:cNvSpPr>
            <a:spLocks noGrp="1"/>
          </p:cNvSpPr>
          <p:nvPr>
            <p:ph type="sldNum" sz="quarter" idx="12"/>
          </p:nvPr>
        </p:nvSpPr>
        <p:spPr/>
        <p:txBody>
          <a:bodyPr/>
          <a:lstStyle/>
          <a:p>
            <a:pPr>
              <a:defRPr/>
            </a:pPr>
            <a:fld id="{78D6C93D-A82C-4FC2-AED6-7ACCCB24D9E4}" type="slidenum">
              <a:rPr lang="en-US" altLang="en-US" smtClean="0"/>
              <a:t>11</a:t>
            </a:fld>
            <a:endParaRPr lang="en-US" altLang="en-US"/>
          </a:p>
        </p:txBody>
      </p:sp>
      <p:sp>
        <p:nvSpPr>
          <p:cNvPr id="4" name="Rectangle: Rounded Corners 3">
            <a:extLst>
              <a:ext uri="{FF2B5EF4-FFF2-40B4-BE49-F238E27FC236}">
                <a16:creationId xmlns:a16="http://schemas.microsoft.com/office/drawing/2014/main" id="{4D735408-0192-4280-9695-7534AD6FC943}"/>
              </a:ext>
            </a:extLst>
          </p:cNvPr>
          <p:cNvSpPr/>
          <p:nvPr/>
        </p:nvSpPr>
        <p:spPr>
          <a:xfrm>
            <a:off x="1776549" y="1946809"/>
            <a:ext cx="3140007" cy="296438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2800" b="1" dirty="0"/>
              <a:t>OUT OF THE BAG SAMPLING</a:t>
            </a:r>
            <a:endParaRPr lang="en-US" sz="2800" b="1"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2216"/>
            <a:ext cx="10972800" cy="1143000"/>
          </a:xfrm>
        </p:spPr>
        <p:txBody>
          <a:bodyPr/>
          <a:lstStyle/>
          <a:p>
            <a:r>
              <a:rPr lang="en-US" sz="2800" b="1" dirty="0">
                <a:latin typeface="Times New Roman" panose="02020603050405020304" pitchFamily="18" charset="0"/>
                <a:cs typeface="Times New Roman" panose="02020603050405020304" pitchFamily="18" charset="0"/>
              </a:rPr>
              <a:t>VOICE OF CUSTOMERS</a:t>
            </a:r>
            <a:endParaRPr lang="en-IN" sz="28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p:cNvSpPr>
            <a:spLocks noGrp="1"/>
          </p:cNvSpPr>
          <p:nvPr>
            <p:ph type="ftr" sz="quarter" idx="11"/>
          </p:nvPr>
        </p:nvSpPr>
        <p:spPr/>
        <p:txBody>
          <a:bodyPr/>
          <a:lstStyle/>
          <a:p>
            <a:pPr>
              <a:defRPr/>
            </a:pPr>
            <a:r>
              <a:rPr lang="en-US"/>
              <a:t>Design Thinking_Review I</a:t>
            </a:r>
          </a:p>
        </p:txBody>
      </p:sp>
      <p:sp>
        <p:nvSpPr>
          <p:cNvPr id="5" name="Slide Number Placeholder 4"/>
          <p:cNvSpPr>
            <a:spLocks noGrp="1"/>
          </p:cNvSpPr>
          <p:nvPr>
            <p:ph type="sldNum" sz="quarter" idx="12"/>
          </p:nvPr>
        </p:nvSpPr>
        <p:spPr/>
        <p:txBody>
          <a:bodyPr/>
          <a:lstStyle/>
          <a:p>
            <a:pPr>
              <a:defRPr/>
            </a:pPr>
            <a:fld id="{96EAEB65-B619-4318-AD53-F72CC027E795}" type="slidenum">
              <a:rPr lang="en-US" altLang="en-US" smtClean="0"/>
              <a:t>12</a:t>
            </a:fld>
            <a:endParaRPr lang="en-US" altLang="en-US"/>
          </a:p>
        </p:txBody>
      </p:sp>
      <p:pic>
        <p:nvPicPr>
          <p:cNvPr id="7" name="Picture 6">
            <a:extLst>
              <a:ext uri="{FF2B5EF4-FFF2-40B4-BE49-F238E27FC236}">
                <a16:creationId xmlns:a16="http://schemas.microsoft.com/office/drawing/2014/main" id="{6CF18A23-C12C-4568-848D-473B615BA07B}"/>
              </a:ext>
            </a:extLst>
          </p:cNvPr>
          <p:cNvPicPr>
            <a:picLocks noChangeAspect="1"/>
          </p:cNvPicPr>
          <p:nvPr/>
        </p:nvPicPr>
        <p:blipFill>
          <a:blip r:embed="rId2"/>
          <a:stretch>
            <a:fillRect/>
          </a:stretch>
        </p:blipFill>
        <p:spPr>
          <a:xfrm>
            <a:off x="609600" y="830785"/>
            <a:ext cx="3207026" cy="2598216"/>
          </a:xfrm>
          <a:prstGeom prst="rect">
            <a:avLst/>
          </a:prstGeom>
        </p:spPr>
      </p:pic>
      <p:pic>
        <p:nvPicPr>
          <p:cNvPr id="9" name="Picture 8">
            <a:extLst>
              <a:ext uri="{FF2B5EF4-FFF2-40B4-BE49-F238E27FC236}">
                <a16:creationId xmlns:a16="http://schemas.microsoft.com/office/drawing/2014/main" id="{2A48A5D9-0F56-4E91-A70D-5A294D218C86}"/>
              </a:ext>
            </a:extLst>
          </p:cNvPr>
          <p:cNvPicPr>
            <a:picLocks noChangeAspect="1"/>
          </p:cNvPicPr>
          <p:nvPr/>
        </p:nvPicPr>
        <p:blipFill>
          <a:blip r:embed="rId3"/>
          <a:stretch>
            <a:fillRect/>
          </a:stretch>
        </p:blipFill>
        <p:spPr>
          <a:xfrm>
            <a:off x="609600" y="3593567"/>
            <a:ext cx="3207026" cy="2598217"/>
          </a:xfrm>
          <a:prstGeom prst="rect">
            <a:avLst/>
          </a:prstGeom>
        </p:spPr>
      </p:pic>
      <p:pic>
        <p:nvPicPr>
          <p:cNvPr id="11" name="Picture 10">
            <a:extLst>
              <a:ext uri="{FF2B5EF4-FFF2-40B4-BE49-F238E27FC236}">
                <a16:creationId xmlns:a16="http://schemas.microsoft.com/office/drawing/2014/main" id="{98A7969B-4EE6-4ECE-9B01-6CDDB5FC33E8}"/>
              </a:ext>
            </a:extLst>
          </p:cNvPr>
          <p:cNvPicPr>
            <a:picLocks noChangeAspect="1"/>
          </p:cNvPicPr>
          <p:nvPr/>
        </p:nvPicPr>
        <p:blipFill>
          <a:blip r:embed="rId4"/>
          <a:stretch>
            <a:fillRect/>
          </a:stretch>
        </p:blipFill>
        <p:spPr>
          <a:xfrm>
            <a:off x="4246728" y="830785"/>
            <a:ext cx="3406996" cy="2598216"/>
          </a:xfrm>
          <a:prstGeom prst="rect">
            <a:avLst/>
          </a:prstGeom>
        </p:spPr>
      </p:pic>
      <p:pic>
        <p:nvPicPr>
          <p:cNvPr id="13" name="Picture 12">
            <a:extLst>
              <a:ext uri="{FF2B5EF4-FFF2-40B4-BE49-F238E27FC236}">
                <a16:creationId xmlns:a16="http://schemas.microsoft.com/office/drawing/2014/main" id="{AEBF8EC3-DBD5-4B92-87FA-BBE698C4FCC1}"/>
              </a:ext>
            </a:extLst>
          </p:cNvPr>
          <p:cNvPicPr>
            <a:picLocks noChangeAspect="1"/>
          </p:cNvPicPr>
          <p:nvPr/>
        </p:nvPicPr>
        <p:blipFill>
          <a:blip r:embed="rId5"/>
          <a:stretch>
            <a:fillRect/>
          </a:stretch>
        </p:blipFill>
        <p:spPr>
          <a:xfrm>
            <a:off x="4146743" y="3588327"/>
            <a:ext cx="3606966" cy="2608698"/>
          </a:xfrm>
          <a:prstGeom prst="rect">
            <a:avLst/>
          </a:prstGeom>
        </p:spPr>
      </p:pic>
      <p:pic>
        <p:nvPicPr>
          <p:cNvPr id="15" name="Picture 14">
            <a:extLst>
              <a:ext uri="{FF2B5EF4-FFF2-40B4-BE49-F238E27FC236}">
                <a16:creationId xmlns:a16="http://schemas.microsoft.com/office/drawing/2014/main" id="{48EC27AE-44E7-495E-A235-5CE0C7571F82}"/>
              </a:ext>
            </a:extLst>
          </p:cNvPr>
          <p:cNvPicPr>
            <a:picLocks noChangeAspect="1"/>
          </p:cNvPicPr>
          <p:nvPr/>
        </p:nvPicPr>
        <p:blipFill>
          <a:blip r:embed="rId6"/>
          <a:stretch>
            <a:fillRect/>
          </a:stretch>
        </p:blipFill>
        <p:spPr>
          <a:xfrm>
            <a:off x="8026400" y="784745"/>
            <a:ext cx="3207026" cy="2580220"/>
          </a:xfrm>
          <a:prstGeom prst="rect">
            <a:avLst/>
          </a:prstGeom>
        </p:spPr>
      </p:pic>
      <p:pic>
        <p:nvPicPr>
          <p:cNvPr id="17" name="Picture 16">
            <a:extLst>
              <a:ext uri="{FF2B5EF4-FFF2-40B4-BE49-F238E27FC236}">
                <a16:creationId xmlns:a16="http://schemas.microsoft.com/office/drawing/2014/main" id="{44D62BDC-3E9E-4E12-8FF5-C626DAF7F460}"/>
              </a:ext>
            </a:extLst>
          </p:cNvPr>
          <p:cNvPicPr>
            <a:picLocks noChangeAspect="1"/>
          </p:cNvPicPr>
          <p:nvPr/>
        </p:nvPicPr>
        <p:blipFill>
          <a:blip r:embed="rId7"/>
          <a:stretch>
            <a:fillRect/>
          </a:stretch>
        </p:blipFill>
        <p:spPr>
          <a:xfrm>
            <a:off x="8083826" y="3411004"/>
            <a:ext cx="2990462" cy="3264433"/>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DAACD7E-5AC7-4D3B-AD26-2847C5D1BEA9}" type="datetime1">
              <a:rPr lang="en-US" smtClean="0"/>
              <a:t>1/5/2021</a:t>
            </a:fld>
            <a:endParaRPr lang="en-US"/>
          </a:p>
        </p:txBody>
      </p:sp>
      <p:sp>
        <p:nvSpPr>
          <p:cNvPr id="3" name="Footer Placeholder 2"/>
          <p:cNvSpPr>
            <a:spLocks noGrp="1"/>
          </p:cNvSpPr>
          <p:nvPr>
            <p:ph type="ftr" sz="quarter" idx="11"/>
          </p:nvPr>
        </p:nvSpPr>
        <p:spPr/>
        <p:txBody>
          <a:bodyPr/>
          <a:lstStyle/>
          <a:p>
            <a:pPr>
              <a:defRPr/>
            </a:pPr>
            <a:r>
              <a:rPr lang="en-US"/>
              <a:t>Design Thinking_Review I</a:t>
            </a:r>
          </a:p>
        </p:txBody>
      </p:sp>
      <p:sp>
        <p:nvSpPr>
          <p:cNvPr id="4" name="Slide Number Placeholder 3"/>
          <p:cNvSpPr>
            <a:spLocks noGrp="1"/>
          </p:cNvSpPr>
          <p:nvPr>
            <p:ph type="sldNum" sz="quarter" idx="12"/>
          </p:nvPr>
        </p:nvSpPr>
        <p:spPr/>
        <p:txBody>
          <a:bodyPr/>
          <a:lstStyle/>
          <a:p>
            <a:pPr>
              <a:defRPr/>
            </a:pPr>
            <a:fld id="{652E88F8-5C85-4F7B-9CF2-DFCCB5DC701C}" type="slidenum">
              <a:rPr lang="en-US" altLang="en-US" smtClean="0"/>
              <a:t>13</a:t>
            </a:fld>
            <a:endParaRPr lang="en-US" altLang="en-US"/>
          </a:p>
        </p:txBody>
      </p:sp>
      <p:sp>
        <p:nvSpPr>
          <p:cNvPr id="6" name="TextBox 5">
            <a:extLst>
              <a:ext uri="{FF2B5EF4-FFF2-40B4-BE49-F238E27FC236}">
                <a16:creationId xmlns:a16="http://schemas.microsoft.com/office/drawing/2014/main" id="{543CFC29-6C6B-4485-9EF5-96AC6023F7EB}"/>
              </a:ext>
            </a:extLst>
          </p:cNvPr>
          <p:cNvSpPr txBox="1"/>
          <p:nvPr/>
        </p:nvSpPr>
        <p:spPr>
          <a:xfrm>
            <a:off x="1815548" y="2311568"/>
            <a:ext cx="9766852" cy="2677656"/>
          </a:xfrm>
          <a:prstGeom prst="rect">
            <a:avLst/>
          </a:prstGeom>
          <a:noFill/>
        </p:spPr>
        <p:txBody>
          <a:bodyPr wrap="square">
            <a:spAutoFit/>
          </a:bodyPr>
          <a:lstStyle/>
          <a:p>
            <a:pPr marL="0" indent="0">
              <a:buNone/>
            </a:pPr>
            <a:r>
              <a:rPr lang="en-US" sz="3200" dirty="0">
                <a:latin typeface="+mn-lt"/>
              </a:rPr>
              <a:t>According to the survey conducted, most people has faced the 	problem due to power outages in the unconditional weather</a:t>
            </a:r>
          </a:p>
          <a:p>
            <a:pPr marL="0" indent="0">
              <a:buNone/>
            </a:pPr>
            <a:r>
              <a:rPr lang="en-US" sz="3200" dirty="0">
                <a:latin typeface="+mn-lt"/>
              </a:rPr>
              <a:t>	Which specifies that our </a:t>
            </a:r>
            <a:r>
              <a:rPr lang="en-US" sz="3200" b="1" dirty="0">
                <a:latin typeface="+mn-lt"/>
              </a:rPr>
              <a:t>PROJECT</a:t>
            </a:r>
            <a:r>
              <a:rPr lang="en-US" sz="3200" dirty="0">
                <a:latin typeface="+mn-lt"/>
              </a:rPr>
              <a:t> will a </a:t>
            </a:r>
            <a:r>
              <a:rPr lang="en-US" sz="4000" dirty="0">
                <a:latin typeface="+mn-lt"/>
              </a:rPr>
              <a:t>SUCCESSFUL</a:t>
            </a:r>
            <a:r>
              <a:rPr lang="en-US" sz="3200" dirty="0">
                <a:latin typeface="+mn-lt"/>
              </a:rPr>
              <a:t> one.</a:t>
            </a:r>
          </a:p>
        </p:txBody>
      </p:sp>
      <p:sp>
        <p:nvSpPr>
          <p:cNvPr id="8" name="TextBox 7">
            <a:extLst>
              <a:ext uri="{FF2B5EF4-FFF2-40B4-BE49-F238E27FC236}">
                <a16:creationId xmlns:a16="http://schemas.microsoft.com/office/drawing/2014/main" id="{50E5C755-0C2E-4ACA-A9DA-1034E720733D}"/>
              </a:ext>
            </a:extLst>
          </p:cNvPr>
          <p:cNvSpPr txBox="1"/>
          <p:nvPr/>
        </p:nvSpPr>
        <p:spPr>
          <a:xfrm>
            <a:off x="3048000" y="790090"/>
            <a:ext cx="6096000" cy="1323439"/>
          </a:xfrm>
          <a:prstGeom prst="rect">
            <a:avLst/>
          </a:prstGeom>
          <a:noFill/>
        </p:spPr>
        <p:txBody>
          <a:bodyPr wrap="square">
            <a:spAutoFit/>
          </a:bodyPr>
          <a:lstStyle/>
          <a:p>
            <a:pPr algn="ctr"/>
            <a:r>
              <a:rPr lang="en-US" sz="6000" dirty="0">
                <a:cs typeface="Calibri"/>
              </a:rPr>
              <a:t>INFERENCE </a:t>
            </a:r>
            <a:endParaRPr lang="en-US" sz="2000" dirty="0">
              <a:cs typeface="Calibri"/>
            </a:endParaRPr>
          </a:p>
          <a:p>
            <a:pPr algn="ctr"/>
            <a:r>
              <a:rPr lang="en-US" sz="2000" dirty="0">
                <a:cs typeface="Calibri"/>
              </a:rPr>
              <a:t>FROM THE PIE CHARTS</a:t>
            </a:r>
            <a:endParaRPr lang="en-US" sz="20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5863"/>
            <a:ext cx="10972800" cy="1143000"/>
          </a:xfrm>
        </p:spPr>
        <p:txBody>
          <a:bodyPr/>
          <a:lstStyle/>
          <a:p>
            <a:r>
              <a:rPr lang="en-US" sz="2800" b="1" dirty="0">
                <a:latin typeface="Times New Roman" panose="02020603050405020304" pitchFamily="18" charset="0"/>
                <a:cs typeface="Times New Roman" panose="02020603050405020304" pitchFamily="18" charset="0"/>
              </a:rPr>
              <a:t>OBJECTIVE</a:t>
            </a:r>
            <a:endParaRPr lang="en-IN" sz="28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p:cNvSpPr>
            <a:spLocks noGrp="1"/>
          </p:cNvSpPr>
          <p:nvPr>
            <p:ph type="ftr" sz="quarter" idx="11"/>
          </p:nvPr>
        </p:nvSpPr>
        <p:spPr/>
        <p:txBody>
          <a:bodyPr/>
          <a:lstStyle/>
          <a:p>
            <a:pPr>
              <a:defRPr/>
            </a:pPr>
            <a:r>
              <a:rPr lang="en-US"/>
              <a:t>Design Thinking_Review I</a:t>
            </a:r>
          </a:p>
        </p:txBody>
      </p:sp>
      <p:sp>
        <p:nvSpPr>
          <p:cNvPr id="5" name="Slide Number Placeholder 4"/>
          <p:cNvSpPr>
            <a:spLocks noGrp="1"/>
          </p:cNvSpPr>
          <p:nvPr>
            <p:ph type="sldNum" sz="quarter" idx="12"/>
          </p:nvPr>
        </p:nvSpPr>
        <p:spPr/>
        <p:txBody>
          <a:bodyPr/>
          <a:lstStyle/>
          <a:p>
            <a:pPr>
              <a:defRPr/>
            </a:pPr>
            <a:fld id="{96EAEB65-B619-4318-AD53-F72CC027E795}" type="slidenum">
              <a:rPr lang="en-US" altLang="en-US" smtClean="0"/>
              <a:t>14</a:t>
            </a:fld>
            <a:endParaRPr lang="en-US" altLang="en-US"/>
          </a:p>
        </p:txBody>
      </p:sp>
      <p:sp>
        <p:nvSpPr>
          <p:cNvPr id="6" name="TextBox 5">
            <a:extLst>
              <a:ext uri="{FF2B5EF4-FFF2-40B4-BE49-F238E27FC236}">
                <a16:creationId xmlns:a16="http://schemas.microsoft.com/office/drawing/2014/main" id="{4F63C043-CC94-4CF5-8D19-1D40A2DE33B5}"/>
              </a:ext>
            </a:extLst>
          </p:cNvPr>
          <p:cNvSpPr txBox="1"/>
          <p:nvPr/>
        </p:nvSpPr>
        <p:spPr>
          <a:xfrm>
            <a:off x="915203" y="817137"/>
            <a:ext cx="10547927" cy="10218182"/>
          </a:xfrm>
          <a:prstGeom prst="rect">
            <a:avLst/>
          </a:prstGeom>
          <a:noFill/>
        </p:spPr>
        <p:txBody>
          <a:bodyPr wrap="square" rtlCol="0">
            <a:spAutoFit/>
          </a:bodyPr>
          <a:lstStyle/>
          <a:p>
            <a:r>
              <a:rPr lang="en-US" sz="2800" dirty="0">
                <a:latin typeface="Times New Roman" pitchFamily="18" charset="0"/>
                <a:cs typeface="Times New Roman" pitchFamily="18" charset="0"/>
              </a:rPr>
              <a:t>Based on the problems formulated, objectives are</a:t>
            </a:r>
          </a:p>
          <a:p>
            <a:endParaRPr lang="en-US" sz="2800" dirty="0">
              <a:latin typeface="Times New Roman" pitchFamily="18" charset="0"/>
              <a:cs typeface="Times New Roman" pitchFamily="18" charset="0"/>
            </a:endParaRPr>
          </a:p>
          <a:p>
            <a:pPr marL="342900" indent="-342900">
              <a:buFont typeface="Wingdings" panose="05000000000000000000" pitchFamily="2" charset="2"/>
              <a:buChar char="Ø"/>
            </a:pPr>
            <a:r>
              <a:rPr lang="en-US" sz="2800" dirty="0">
                <a:latin typeface="Times New Roman" pitchFamily="18" charset="0"/>
                <a:cs typeface="Times New Roman" pitchFamily="18" charset="0"/>
              </a:rPr>
              <a:t>To resilience the power outages during weather changes.</a:t>
            </a:r>
          </a:p>
          <a:p>
            <a:pPr marL="342900" indent="-342900">
              <a:buFont typeface="Wingdings" panose="05000000000000000000" pitchFamily="2" charset="2"/>
              <a:buChar char="Ø"/>
            </a:pPr>
            <a:endParaRPr lang="en-US" sz="2800" dirty="0">
              <a:latin typeface="Times New Roman" pitchFamily="18" charset="0"/>
              <a:cs typeface="Times New Roman" pitchFamily="18" charset="0"/>
            </a:endParaRPr>
          </a:p>
          <a:p>
            <a:pPr marL="342900" indent="-342900">
              <a:buFont typeface="Wingdings" panose="05000000000000000000" pitchFamily="2" charset="2"/>
              <a:buChar char="Ø"/>
            </a:pPr>
            <a:r>
              <a:rPr lang="en-US" sz="2800" dirty="0">
                <a:latin typeface="Times New Roman" pitchFamily="18" charset="0"/>
                <a:cs typeface="Times New Roman" pitchFamily="18" charset="0"/>
              </a:rPr>
              <a:t>To send a message information to EB office.</a:t>
            </a:r>
          </a:p>
          <a:p>
            <a:pPr marL="342900" indent="-342900">
              <a:buFont typeface="Wingdings" panose="05000000000000000000" pitchFamily="2" charset="2"/>
              <a:buChar char="Ø"/>
            </a:pPr>
            <a:endParaRPr lang="en-US" sz="2800" dirty="0">
              <a:latin typeface="Times New Roman" pitchFamily="18" charset="0"/>
              <a:cs typeface="Times New Roman" pitchFamily="18" charset="0"/>
            </a:endParaRPr>
          </a:p>
          <a:p>
            <a:pPr marL="342900" indent="-342900">
              <a:buFont typeface="Wingdings" panose="05000000000000000000" pitchFamily="2" charset="2"/>
              <a:buChar char="Ø"/>
            </a:pPr>
            <a:r>
              <a:rPr lang="en-US" sz="2800" dirty="0">
                <a:latin typeface="Times New Roman" pitchFamily="18" charset="0"/>
                <a:cs typeface="Times New Roman" pitchFamily="18" charset="0"/>
              </a:rPr>
              <a:t>To measure the wind speed and rain level using sensor.</a:t>
            </a:r>
          </a:p>
          <a:p>
            <a:pPr marL="342900" indent="-342900">
              <a:buFont typeface="Wingdings" panose="05000000000000000000" pitchFamily="2" charset="2"/>
              <a:buChar char="Ø"/>
            </a:pPr>
            <a:endParaRPr lang="en-US" sz="2800" dirty="0">
              <a:latin typeface="Times New Roman" pitchFamily="18" charset="0"/>
              <a:cs typeface="Times New Roman" pitchFamily="18" charset="0"/>
            </a:endParaRPr>
          </a:p>
          <a:p>
            <a:pPr marL="342900" indent="-342900">
              <a:buFont typeface="Wingdings" panose="05000000000000000000" pitchFamily="2" charset="2"/>
              <a:buChar char="Ø"/>
            </a:pPr>
            <a:r>
              <a:rPr lang="en-US" sz="2800" dirty="0">
                <a:latin typeface="Times New Roman" pitchFamily="18" charset="0"/>
                <a:cs typeface="Times New Roman" pitchFamily="18" charset="0"/>
              </a:rPr>
              <a:t>To Automatic turn off the transformer.</a:t>
            </a:r>
          </a:p>
          <a:p>
            <a:pPr marL="342900" indent="-342900">
              <a:buFont typeface="Wingdings" panose="05000000000000000000" pitchFamily="2" charset="2"/>
              <a:buChar char="Ø"/>
            </a:pPr>
            <a:endParaRPr lang="en-US" sz="28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p>
          <a:p>
            <a:pPr marL="342900" indent="-342900">
              <a:buFont typeface="Wingdings" panose="05000000000000000000" pitchFamily="2" charset="2"/>
              <a:buChar char="Ø"/>
            </a:pPr>
            <a:endParaRPr lang="en-US" sz="2400" dirty="0">
              <a:latin typeface="Times New Roman" pitchFamily="18" charset="0"/>
              <a:cs typeface="Times New Roman" pitchFamily="18" charset="0"/>
            </a:endParaRPr>
          </a:p>
          <a:p>
            <a:endParaRPr lang="en-IN" dirty="0"/>
          </a:p>
        </p:txBody>
      </p:sp>
      <p:pic>
        <p:nvPicPr>
          <p:cNvPr id="8" name="Picture 7">
            <a:extLst>
              <a:ext uri="{FF2B5EF4-FFF2-40B4-BE49-F238E27FC236}">
                <a16:creationId xmlns:a16="http://schemas.microsoft.com/office/drawing/2014/main" id="{F582E6E2-9EF8-471A-A8BF-AAD7DFE6F309}"/>
              </a:ext>
            </a:extLst>
          </p:cNvPr>
          <p:cNvPicPr>
            <a:picLocks noChangeAspect="1"/>
          </p:cNvPicPr>
          <p:nvPr/>
        </p:nvPicPr>
        <p:blipFill>
          <a:blip r:embed="rId2"/>
          <a:stretch>
            <a:fillRect/>
          </a:stretch>
        </p:blipFill>
        <p:spPr>
          <a:xfrm>
            <a:off x="7740676" y="4067458"/>
            <a:ext cx="3536121" cy="2654018"/>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p:cNvSpPr>
            <a:spLocks noGrp="1"/>
          </p:cNvSpPr>
          <p:nvPr>
            <p:ph type="ftr" sz="quarter" idx="11"/>
          </p:nvPr>
        </p:nvSpPr>
        <p:spPr/>
        <p:txBody>
          <a:bodyPr/>
          <a:lstStyle/>
          <a:p>
            <a:pPr>
              <a:defRPr/>
            </a:pPr>
            <a:r>
              <a:rPr lang="en-US"/>
              <a:t>Design Thinking_Review I</a:t>
            </a:r>
          </a:p>
        </p:txBody>
      </p:sp>
      <p:sp>
        <p:nvSpPr>
          <p:cNvPr id="5" name="Slide Number Placeholder 4"/>
          <p:cNvSpPr>
            <a:spLocks noGrp="1"/>
          </p:cNvSpPr>
          <p:nvPr>
            <p:ph type="sldNum" sz="quarter" idx="12"/>
          </p:nvPr>
        </p:nvSpPr>
        <p:spPr/>
        <p:txBody>
          <a:bodyPr/>
          <a:lstStyle/>
          <a:p>
            <a:pPr>
              <a:defRPr/>
            </a:pPr>
            <a:fld id="{96EAEB65-B619-4318-AD53-F72CC027E795}" type="slidenum">
              <a:rPr lang="en-US" altLang="en-US" smtClean="0"/>
              <a:t>15</a:t>
            </a:fld>
            <a:endParaRPr lang="en-US" altLang="en-US"/>
          </a:p>
        </p:txBody>
      </p:sp>
      <p:sp>
        <p:nvSpPr>
          <p:cNvPr id="6" name="Rectangle 5"/>
          <p:cNvSpPr/>
          <p:nvPr/>
        </p:nvSpPr>
        <p:spPr>
          <a:xfrm>
            <a:off x="4165600" y="0"/>
            <a:ext cx="6096000" cy="892552"/>
          </a:xfrm>
          <a:prstGeom prst="rect">
            <a:avLst/>
          </a:prstGeom>
        </p:spPr>
        <p:txBody>
          <a:bodyPr>
            <a:spAutoFit/>
          </a:bodyPr>
          <a:lstStyle/>
          <a:p>
            <a:r>
              <a:rPr lang="en-US" altLang="en-US" sz="2800" b="1" dirty="0">
                <a:latin typeface="Times New Roman" panose="02020603050405020304" pitchFamily="18" charset="0"/>
                <a:cs typeface="Times New Roman" panose="02020603050405020304" pitchFamily="18" charset="0"/>
              </a:rPr>
              <a:t>SCOPE/CONSTRAINTS</a:t>
            </a:r>
            <a:br>
              <a:rPr lang="en-US" altLang="en-US" sz="2400" b="1" dirty="0"/>
            </a:br>
            <a:endParaRPr lang="en-IN" sz="2400" dirty="0"/>
          </a:p>
        </p:txBody>
      </p:sp>
      <p:sp>
        <p:nvSpPr>
          <p:cNvPr id="2" name="TextBox 1">
            <a:extLst>
              <a:ext uri="{FF2B5EF4-FFF2-40B4-BE49-F238E27FC236}">
                <a16:creationId xmlns:a16="http://schemas.microsoft.com/office/drawing/2014/main" id="{839EC518-35E6-48F1-9F7F-257B921469DC}"/>
              </a:ext>
            </a:extLst>
          </p:cNvPr>
          <p:cNvSpPr txBox="1"/>
          <p:nvPr/>
        </p:nvSpPr>
        <p:spPr>
          <a:xfrm>
            <a:off x="937491" y="587311"/>
            <a:ext cx="10317018" cy="6801862"/>
          </a:xfrm>
          <a:prstGeom prst="rect">
            <a:avLst/>
          </a:prstGeom>
          <a:noFill/>
        </p:spPr>
        <p:txBody>
          <a:bodyPr wrap="square" rtlCol="0">
            <a:spAutoFit/>
          </a:bodyPr>
          <a:lstStyle/>
          <a:p>
            <a:r>
              <a:rPr lang="en-IN" sz="3200" dirty="0">
                <a:latin typeface="Times New Roman" panose="02020603050405020304" pitchFamily="18" charset="0"/>
                <a:ea typeface="Tahoma" panose="020B0604030504040204" pitchFamily="34" charset="0"/>
                <a:cs typeface="Times New Roman" panose="02020603050405020304" pitchFamily="18" charset="0"/>
              </a:rPr>
              <a:t>SCOPES:</a:t>
            </a:r>
            <a:endParaRPr lang="en-IN" sz="2400" dirty="0">
              <a:latin typeface="Times New Roman" panose="02020603050405020304" pitchFamily="18" charset="0"/>
              <a:ea typeface="Tahoma" panose="020B0604030504040204" pitchFamily="34" charset="0"/>
              <a:cs typeface="Times New Roman" panose="02020603050405020304" pitchFamily="18" charset="0"/>
            </a:endParaRPr>
          </a:p>
          <a:p>
            <a:pPr marL="1257300" lvl="2" indent="-342900">
              <a:spcBef>
                <a:spcPts val="0"/>
              </a:spcBef>
              <a:buFont typeface="Arial" panose="020B0604020202020204" pitchFamily="34" charset="0"/>
              <a:buChar char="•"/>
            </a:pPr>
            <a:r>
              <a:rPr lang="en-IN" sz="2800" dirty="0">
                <a:latin typeface="Times New Roman" panose="02020603050405020304" pitchFamily="18" charset="0"/>
                <a:ea typeface="Tahoma" panose="020B0604030504040204" pitchFamily="34" charset="0"/>
                <a:cs typeface="Times New Roman" panose="02020603050405020304" pitchFamily="18" charset="0"/>
              </a:rPr>
              <a:t>Immediate alert to EB office.</a:t>
            </a:r>
          </a:p>
          <a:p>
            <a:pPr marL="1257300" lvl="2" indent="-342900">
              <a:spcBef>
                <a:spcPts val="0"/>
              </a:spcBef>
              <a:buFont typeface="Arial" panose="020B0604020202020204" pitchFamily="34" charset="0"/>
              <a:buChar char="•"/>
            </a:pPr>
            <a:r>
              <a:rPr lang="en-IN" sz="2800" dirty="0">
                <a:latin typeface="Times New Roman" panose="02020603050405020304" pitchFamily="18" charset="0"/>
                <a:ea typeface="Tahoma" panose="020B0604030504040204" pitchFamily="34" charset="0"/>
                <a:cs typeface="Times New Roman" panose="02020603050405020304" pitchFamily="18" charset="0"/>
              </a:rPr>
              <a:t>Protect the components in the home as well as </a:t>
            </a:r>
            <a:r>
              <a:rPr lang="en-IN" sz="2800" dirty="0" err="1">
                <a:latin typeface="Times New Roman" panose="02020603050405020304" pitchFamily="18" charset="0"/>
                <a:ea typeface="Tahoma" panose="020B0604030504040204" pitchFamily="34" charset="0"/>
                <a:cs typeface="Times New Roman" panose="02020603050405020304" pitchFamily="18" charset="0"/>
              </a:rPr>
              <a:t>equippments</a:t>
            </a:r>
            <a:r>
              <a:rPr lang="en-IN" sz="2800" dirty="0">
                <a:latin typeface="Times New Roman" panose="02020603050405020304" pitchFamily="18" charset="0"/>
                <a:ea typeface="Tahoma" panose="020B0604030504040204" pitchFamily="34" charset="0"/>
                <a:cs typeface="Times New Roman" panose="02020603050405020304" pitchFamily="18" charset="0"/>
              </a:rPr>
              <a:t> in transformer.</a:t>
            </a:r>
          </a:p>
          <a:p>
            <a:pPr marL="1257300" lvl="2" indent="-342900">
              <a:spcBef>
                <a:spcPts val="0"/>
              </a:spcBef>
              <a:buFont typeface="Arial" panose="020B0604020202020204" pitchFamily="34" charset="0"/>
              <a:buChar char="•"/>
            </a:pPr>
            <a:r>
              <a:rPr lang="en-IN" sz="2800" dirty="0">
                <a:latin typeface="Times New Roman" panose="02020603050405020304" pitchFamily="18" charset="0"/>
                <a:ea typeface="Tahoma" panose="020B0604030504040204" pitchFamily="34" charset="0"/>
                <a:cs typeface="Times New Roman" panose="02020603050405020304" pitchFamily="18" charset="0"/>
              </a:rPr>
              <a:t>Future implementation in HT line.</a:t>
            </a:r>
          </a:p>
          <a:p>
            <a:pPr marL="1257300" lvl="2" indent="-342900">
              <a:spcBef>
                <a:spcPts val="0"/>
              </a:spcBef>
              <a:buFont typeface="Arial" panose="020B0604020202020204" pitchFamily="34" charset="0"/>
              <a:buChar char="•"/>
            </a:pPr>
            <a:r>
              <a:rPr lang="en-IN" sz="2800" dirty="0">
                <a:latin typeface="Times New Roman" panose="02020603050405020304" pitchFamily="18" charset="0"/>
                <a:ea typeface="Tahoma" panose="020B0604030504040204" pitchFamily="34" charset="0"/>
                <a:cs typeface="Times New Roman" panose="02020603050405020304" pitchFamily="18" charset="0"/>
              </a:rPr>
              <a:t>Creating job for technical persons.</a:t>
            </a:r>
          </a:p>
          <a:p>
            <a:pPr lvl="2">
              <a:spcBef>
                <a:spcPts val="0"/>
              </a:spcBef>
            </a:pPr>
            <a:endParaRPr lang="en-IN" sz="2400" dirty="0">
              <a:latin typeface="Times New Roman" panose="02020603050405020304" pitchFamily="18" charset="0"/>
              <a:ea typeface="Tahoma" panose="020B0604030504040204" pitchFamily="34"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CONSTRAINTS:</a:t>
            </a:r>
          </a:p>
          <a:p>
            <a:pPr marL="1371600" lvl="2"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Only knowledgeable person can operate</a:t>
            </a:r>
          </a:p>
          <a:p>
            <a:pPr marL="1371600"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Fear on automatic to implement in live wires</a:t>
            </a:r>
          </a:p>
          <a:p>
            <a:pPr marL="1371600" lvl="2"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Currently workers are less in EB to identify the fault if it turn off automatically.</a:t>
            </a:r>
            <a:endParaRPr lang="en-IN" sz="3200" dirty="0">
              <a:latin typeface="Times New Roman" panose="02020603050405020304" pitchFamily="18" charset="0"/>
              <a:cs typeface="Times New Roman" panose="02020603050405020304" pitchFamily="18" charset="0"/>
            </a:endParaRPr>
          </a:p>
          <a:p>
            <a:pPr marL="1371600" lvl="2" indent="-457200">
              <a:buFont typeface="Arial" panose="020B0604020202020204" pitchFamily="34" charset="0"/>
              <a:buChar char="•"/>
            </a:pPr>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a:p>
            <a:pPr marL="1371600" lvl="2" indent="-457200">
              <a:buFont typeface="Arial" panose="020B0604020202020204" pitchFamily="34" charset="0"/>
              <a:buChar char="•"/>
            </a:pPr>
            <a:endParaRPr lang="en-IN" sz="32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Design Thinking_Review I</a:t>
            </a:r>
          </a:p>
        </p:txBody>
      </p:sp>
      <p:sp>
        <p:nvSpPr>
          <p:cNvPr id="6" name="Slide Number Placeholder 5"/>
          <p:cNvSpPr>
            <a:spLocks noGrp="1"/>
          </p:cNvSpPr>
          <p:nvPr>
            <p:ph type="sldNum" sz="quarter" idx="12"/>
          </p:nvPr>
        </p:nvSpPr>
        <p:spPr/>
        <p:txBody>
          <a:bodyPr/>
          <a:lstStyle/>
          <a:p>
            <a:pPr>
              <a:defRPr/>
            </a:pPr>
            <a:fld id="{A9A1EBF4-DD7D-4218-AE56-B60749FD1040}" type="slidenum">
              <a:rPr lang="en-US" altLang="en-US" smtClean="0"/>
              <a:t>16</a:t>
            </a:fld>
            <a:endParaRPr lang="en-US" alt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t="5608" r="1042" b="7270"/>
          <a:stretch>
            <a:fillRect/>
          </a:stretch>
        </p:blipFill>
        <p:spPr>
          <a:xfrm>
            <a:off x="1746914" y="549315"/>
            <a:ext cx="6990686" cy="2726195"/>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80" t="-436" r="217" b="6557"/>
          <a:stretch>
            <a:fillRect/>
          </a:stretch>
        </p:blipFill>
        <p:spPr>
          <a:xfrm>
            <a:off x="1746914" y="3352801"/>
            <a:ext cx="6990685" cy="2955884"/>
          </a:xfrm>
          <a:prstGeom prst="rect">
            <a:avLst/>
          </a:prstGeom>
        </p:spPr>
      </p:pic>
      <p:sp>
        <p:nvSpPr>
          <p:cNvPr id="10" name="Rectangle 9"/>
          <p:cNvSpPr/>
          <p:nvPr/>
        </p:nvSpPr>
        <p:spPr>
          <a:xfrm>
            <a:off x="2859074" y="-150981"/>
            <a:ext cx="6473852" cy="744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latin typeface="Times New Roman" panose="02020603050405020304" pitchFamily="18" charset="0"/>
                <a:cs typeface="Times New Roman" panose="02020603050405020304" pitchFamily="18" charset="0"/>
              </a:rPr>
              <a:t>BRAINSTORMING SESSION</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8134C91-D8AD-4C14-835E-C5A3FF4EEB66}"/>
              </a:ext>
            </a:extLst>
          </p:cNvPr>
          <p:cNvSpPr txBox="1"/>
          <p:nvPr/>
        </p:nvSpPr>
        <p:spPr>
          <a:xfrm>
            <a:off x="198783" y="887896"/>
            <a:ext cx="1374094" cy="369332"/>
          </a:xfrm>
          <a:prstGeom prst="rect">
            <a:avLst/>
          </a:prstGeom>
          <a:noFill/>
        </p:spPr>
        <p:txBody>
          <a:bodyPr wrap="none" rtlCol="0">
            <a:spAutoFit/>
          </a:bodyPr>
          <a:lstStyle/>
          <a:p>
            <a:r>
              <a:rPr lang="en-IN" dirty="0"/>
              <a:t>16/12/2020</a:t>
            </a:r>
            <a:endParaRPr lang="en-US" dirty="0"/>
          </a:p>
        </p:txBody>
      </p:sp>
      <p:sp>
        <p:nvSpPr>
          <p:cNvPr id="11" name="TextBox 10">
            <a:extLst>
              <a:ext uri="{FF2B5EF4-FFF2-40B4-BE49-F238E27FC236}">
                <a16:creationId xmlns:a16="http://schemas.microsoft.com/office/drawing/2014/main" id="{28A21986-5E69-4469-AC72-31074960CCE5}"/>
              </a:ext>
            </a:extLst>
          </p:cNvPr>
          <p:cNvSpPr txBox="1"/>
          <p:nvPr/>
        </p:nvSpPr>
        <p:spPr>
          <a:xfrm>
            <a:off x="198783" y="3441388"/>
            <a:ext cx="1374094" cy="369332"/>
          </a:xfrm>
          <a:prstGeom prst="rect">
            <a:avLst/>
          </a:prstGeom>
          <a:noFill/>
        </p:spPr>
        <p:txBody>
          <a:bodyPr wrap="none" rtlCol="0">
            <a:spAutoFit/>
          </a:bodyPr>
          <a:lstStyle/>
          <a:p>
            <a:r>
              <a:rPr lang="en-IN" dirty="0"/>
              <a:t>18/12/2020</a:t>
            </a:r>
            <a:endParaRPr lang="en-US" dirty="0"/>
          </a:p>
        </p:txBody>
      </p:sp>
      <p:sp>
        <p:nvSpPr>
          <p:cNvPr id="2" name="TextBox 1">
            <a:extLst>
              <a:ext uri="{FF2B5EF4-FFF2-40B4-BE49-F238E27FC236}">
                <a16:creationId xmlns:a16="http://schemas.microsoft.com/office/drawing/2014/main" id="{80909C51-56C3-41C8-98BE-DB742C27BF6B}"/>
              </a:ext>
            </a:extLst>
          </p:cNvPr>
          <p:cNvSpPr txBox="1"/>
          <p:nvPr/>
        </p:nvSpPr>
        <p:spPr>
          <a:xfrm>
            <a:off x="8904295" y="2471892"/>
            <a:ext cx="3081581" cy="2308324"/>
          </a:xfrm>
          <a:prstGeom prst="rect">
            <a:avLst/>
          </a:prstGeom>
          <a:noFill/>
        </p:spPr>
        <p:txBody>
          <a:bodyPr wrap="square" rtlCol="0">
            <a:spAutoFit/>
          </a:bodyPr>
          <a:lstStyle/>
          <a:p>
            <a:r>
              <a:rPr lang="en-US" b="1" dirty="0">
                <a:latin typeface="+mj-lt"/>
                <a:hlinkClick r:id="rId3"/>
              </a:rPr>
              <a:t>COMPONENT &amp; BLOCK DIAGRAM DISCUSSION DRIVE FILE:</a:t>
            </a:r>
          </a:p>
          <a:p>
            <a:endParaRPr lang="en-US" b="1" dirty="0">
              <a:latin typeface="+mj-lt"/>
              <a:hlinkClick r:id="rId3"/>
            </a:endParaRPr>
          </a:p>
          <a:p>
            <a:r>
              <a:rPr lang="en-US" dirty="0">
                <a:hlinkClick r:id="rId3"/>
              </a:rPr>
              <a:t>https://drive.google.com/file/d/1zMxdlfdMS7VrT7fnoUyWjAIt8_BRddN5/view?usp=sharing</a:t>
            </a:r>
            <a:endParaRPr lang="en-US"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98568"/>
            <a:ext cx="10972800" cy="1143000"/>
          </a:xfrm>
        </p:spPr>
        <p:txBody>
          <a:bodyPr/>
          <a:lstStyle/>
          <a:p>
            <a:r>
              <a:rPr lang="en-US" altLang="en-US" sz="2800" b="1" dirty="0">
                <a:solidFill>
                  <a:prstClr val="black"/>
                </a:solidFill>
                <a:latin typeface="Times New Roman" panose="02020603050405020304" pitchFamily="18" charset="0"/>
                <a:cs typeface="Times New Roman" panose="02020603050405020304" pitchFamily="18" charset="0"/>
              </a:rPr>
              <a:t>STAKEHOLDER</a:t>
            </a:r>
            <a:endParaRPr lang="en-IN" sz="4800" dirty="0"/>
          </a:p>
        </p:txBody>
      </p:sp>
      <p:sp>
        <p:nvSpPr>
          <p:cNvPr id="3" name="Date Placeholder 2"/>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p:cNvSpPr>
            <a:spLocks noGrp="1"/>
          </p:cNvSpPr>
          <p:nvPr>
            <p:ph type="ftr" sz="quarter" idx="11"/>
          </p:nvPr>
        </p:nvSpPr>
        <p:spPr/>
        <p:txBody>
          <a:bodyPr/>
          <a:lstStyle/>
          <a:p>
            <a:pPr>
              <a:defRPr/>
            </a:pPr>
            <a:r>
              <a:rPr lang="en-US"/>
              <a:t>Design Thinking_Review I</a:t>
            </a:r>
          </a:p>
        </p:txBody>
      </p:sp>
      <p:sp>
        <p:nvSpPr>
          <p:cNvPr id="5" name="Slide Number Placeholder 4"/>
          <p:cNvSpPr>
            <a:spLocks noGrp="1"/>
          </p:cNvSpPr>
          <p:nvPr>
            <p:ph type="sldNum" sz="quarter" idx="12"/>
          </p:nvPr>
        </p:nvSpPr>
        <p:spPr/>
        <p:txBody>
          <a:bodyPr/>
          <a:lstStyle/>
          <a:p>
            <a:pPr>
              <a:defRPr/>
            </a:pPr>
            <a:fld id="{96EAEB65-B619-4318-AD53-F72CC027E795}" type="slidenum">
              <a:rPr lang="en-US" altLang="en-US" smtClean="0"/>
              <a:t>17</a:t>
            </a:fld>
            <a:endParaRPr lang="en-US" altLang="en-US"/>
          </a:p>
        </p:txBody>
      </p:sp>
      <p:sp>
        <p:nvSpPr>
          <p:cNvPr id="7" name="TextBox 6">
            <a:extLst>
              <a:ext uri="{FF2B5EF4-FFF2-40B4-BE49-F238E27FC236}">
                <a16:creationId xmlns:a16="http://schemas.microsoft.com/office/drawing/2014/main" id="{F53DE9AB-BA1C-4DED-9CC9-3C36F5E7BE43}"/>
              </a:ext>
            </a:extLst>
          </p:cNvPr>
          <p:cNvSpPr txBox="1"/>
          <p:nvPr/>
        </p:nvSpPr>
        <p:spPr>
          <a:xfrm>
            <a:off x="1400314" y="1905506"/>
            <a:ext cx="8693425" cy="3046988"/>
          </a:xfrm>
          <a:prstGeom prst="rect">
            <a:avLst/>
          </a:prstGeom>
          <a:noFill/>
        </p:spPr>
        <p:txBody>
          <a:bodyPr wrap="square">
            <a:spAutoFit/>
          </a:bodyPr>
          <a:lstStyle/>
          <a:p>
            <a:pPr marL="0" indent="0">
              <a:buNone/>
            </a:pPr>
            <a:r>
              <a:rPr lang="en-IN" sz="2400" dirty="0">
                <a:latin typeface="+mj-lt"/>
              </a:rPr>
              <a:t>NAME		: </a:t>
            </a:r>
            <a:r>
              <a:rPr lang="en-IN" sz="2400" b="1" dirty="0">
                <a:latin typeface="+mj-lt"/>
              </a:rPr>
              <a:t>ABDUL KADAR.M</a:t>
            </a:r>
          </a:p>
          <a:p>
            <a:pPr marL="0" indent="0">
              <a:buNone/>
            </a:pPr>
            <a:endParaRPr lang="en-IN" sz="2400" dirty="0">
              <a:latin typeface="+mj-lt"/>
            </a:endParaRPr>
          </a:p>
          <a:p>
            <a:pPr marL="0" indent="0">
              <a:buNone/>
            </a:pPr>
            <a:r>
              <a:rPr lang="en-IN" sz="2400" dirty="0">
                <a:latin typeface="+mj-lt"/>
              </a:rPr>
              <a:t>OCCUPATION   : </a:t>
            </a:r>
            <a:r>
              <a:rPr lang="en-IN" sz="2400" b="1" dirty="0">
                <a:latin typeface="+mj-lt"/>
              </a:rPr>
              <a:t>ASSISTANT ENGINEER</a:t>
            </a:r>
          </a:p>
          <a:p>
            <a:pPr marL="0" indent="0">
              <a:buNone/>
            </a:pPr>
            <a:endParaRPr lang="en-IN" sz="2400" dirty="0">
              <a:latin typeface="+mj-lt"/>
            </a:endParaRPr>
          </a:p>
          <a:p>
            <a:pPr marL="0" indent="0">
              <a:buNone/>
            </a:pPr>
            <a:r>
              <a:rPr lang="en-IN" sz="2400" dirty="0">
                <a:latin typeface="+mj-lt"/>
              </a:rPr>
              <a:t>WORKING IN	: </a:t>
            </a:r>
            <a:r>
              <a:rPr lang="en-IN" sz="2400" b="1" dirty="0">
                <a:latin typeface="+mj-lt"/>
              </a:rPr>
              <a:t>TNEB, THIRUPPATHUR</a:t>
            </a:r>
          </a:p>
          <a:p>
            <a:pPr marL="0" indent="0">
              <a:buNone/>
            </a:pPr>
            <a:endParaRPr lang="en-IN" sz="2400" dirty="0">
              <a:latin typeface="+mj-lt"/>
            </a:endParaRPr>
          </a:p>
          <a:p>
            <a:r>
              <a:rPr lang="en-IN" sz="2400" dirty="0">
                <a:latin typeface="+mj-lt"/>
              </a:rPr>
              <a:t>YEAR OF EXPERIENCE : </a:t>
            </a:r>
            <a:r>
              <a:rPr lang="en-IN" sz="2400" b="1" dirty="0">
                <a:latin typeface="+mj-lt"/>
              </a:rPr>
              <a:t>10 YEARS</a:t>
            </a:r>
          </a:p>
          <a:p>
            <a:pPr marL="0" indent="0">
              <a:buNone/>
            </a:pPr>
            <a:endParaRPr lang="en-US" sz="2400" dirty="0">
              <a:latin typeface="+mj-lt"/>
            </a:endParaRPr>
          </a:p>
        </p:txBody>
      </p:sp>
      <p:pic>
        <p:nvPicPr>
          <p:cNvPr id="9" name="Picture 8">
            <a:extLst>
              <a:ext uri="{FF2B5EF4-FFF2-40B4-BE49-F238E27FC236}">
                <a16:creationId xmlns:a16="http://schemas.microsoft.com/office/drawing/2014/main" id="{71919E14-ED2A-41A8-951A-2B654F9BB94E}"/>
              </a:ext>
            </a:extLst>
          </p:cNvPr>
          <p:cNvPicPr>
            <a:picLocks noChangeAspect="1"/>
          </p:cNvPicPr>
          <p:nvPr/>
        </p:nvPicPr>
        <p:blipFill>
          <a:blip r:embed="rId2"/>
          <a:stretch>
            <a:fillRect/>
          </a:stretch>
        </p:blipFill>
        <p:spPr>
          <a:xfrm>
            <a:off x="7521160" y="1523494"/>
            <a:ext cx="3314700" cy="342900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2B5DA3F-AE1A-47EA-86CF-8B5CC279F124}"/>
              </a:ext>
            </a:extLst>
          </p:cNvPr>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a:extLst>
              <a:ext uri="{FF2B5EF4-FFF2-40B4-BE49-F238E27FC236}">
                <a16:creationId xmlns:a16="http://schemas.microsoft.com/office/drawing/2014/main" id="{E1646DD6-1E5D-4D9D-9DD7-AF1D07931ADD}"/>
              </a:ext>
            </a:extLst>
          </p:cNvPr>
          <p:cNvSpPr>
            <a:spLocks noGrp="1"/>
          </p:cNvSpPr>
          <p:nvPr>
            <p:ph type="ftr" sz="quarter" idx="11"/>
          </p:nvPr>
        </p:nvSpPr>
        <p:spPr/>
        <p:txBody>
          <a:bodyPr/>
          <a:lstStyle/>
          <a:p>
            <a:pPr>
              <a:defRPr/>
            </a:pPr>
            <a:r>
              <a:rPr lang="en-US"/>
              <a:t>Design Thinking_Review I</a:t>
            </a:r>
          </a:p>
        </p:txBody>
      </p:sp>
      <p:sp>
        <p:nvSpPr>
          <p:cNvPr id="5" name="Slide Number Placeholder 4">
            <a:extLst>
              <a:ext uri="{FF2B5EF4-FFF2-40B4-BE49-F238E27FC236}">
                <a16:creationId xmlns:a16="http://schemas.microsoft.com/office/drawing/2014/main" id="{7CAA4D83-9463-4F9E-AB95-9C2E81F0970A}"/>
              </a:ext>
            </a:extLst>
          </p:cNvPr>
          <p:cNvSpPr>
            <a:spLocks noGrp="1"/>
          </p:cNvSpPr>
          <p:nvPr>
            <p:ph type="sldNum" sz="quarter" idx="12"/>
          </p:nvPr>
        </p:nvSpPr>
        <p:spPr/>
        <p:txBody>
          <a:bodyPr/>
          <a:lstStyle/>
          <a:p>
            <a:pPr>
              <a:defRPr/>
            </a:pPr>
            <a:fld id="{96EAEB65-B619-4318-AD53-F72CC027E795}" type="slidenum">
              <a:rPr lang="en-US" altLang="en-US" smtClean="0"/>
              <a:t>18</a:t>
            </a:fld>
            <a:endParaRPr lang="en-US" altLang="en-US"/>
          </a:p>
        </p:txBody>
      </p:sp>
      <p:sp>
        <p:nvSpPr>
          <p:cNvPr id="7" name="Rectangle 6">
            <a:extLst>
              <a:ext uri="{FF2B5EF4-FFF2-40B4-BE49-F238E27FC236}">
                <a16:creationId xmlns:a16="http://schemas.microsoft.com/office/drawing/2014/main" id="{B9CCF84D-25EB-4093-B278-9D70FEFB29A8}"/>
              </a:ext>
            </a:extLst>
          </p:cNvPr>
          <p:cNvSpPr/>
          <p:nvPr/>
        </p:nvSpPr>
        <p:spPr>
          <a:xfrm>
            <a:off x="1665356" y="53009"/>
            <a:ext cx="8861287" cy="3651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INTERACTIVE SESSION WITH STAKEHOLDER</a:t>
            </a:r>
            <a:endParaRPr lang="en-US" sz="28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6BF4894-E9CE-4852-9679-E3D9C3FB9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029" y="742121"/>
            <a:ext cx="3728831" cy="5406888"/>
          </a:xfrm>
          <a:prstGeom prst="rect">
            <a:avLst/>
          </a:prstGeom>
        </p:spPr>
      </p:pic>
      <p:pic>
        <p:nvPicPr>
          <p:cNvPr id="8" name="Picture 7">
            <a:extLst>
              <a:ext uri="{FF2B5EF4-FFF2-40B4-BE49-F238E27FC236}">
                <a16:creationId xmlns:a16="http://schemas.microsoft.com/office/drawing/2014/main" id="{083800A8-DC89-4647-83B5-B1331DD2D781}"/>
              </a:ext>
            </a:extLst>
          </p:cNvPr>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7864069" y="2460521"/>
            <a:ext cx="1747061" cy="1541636"/>
          </a:xfrm>
          <a:prstGeom prst="rect">
            <a:avLst/>
          </a:prstGeom>
        </p:spPr>
      </p:pic>
    </p:spTree>
    <p:extLst>
      <p:ext uri="{BB962C8B-B14F-4D97-AF65-F5344CB8AC3E}">
        <p14:creationId xmlns:p14="http://schemas.microsoft.com/office/powerpoint/2010/main" val="2243668730"/>
      </p:ext>
    </p:extLst>
  </p:cSld>
  <p:clrMapOvr>
    <a:masterClrMapping/>
  </p:clrMapOvr>
  <mc:AlternateContent xmlns:mc="http://schemas.openxmlformats.org/markup-compatibility/2006" xmlns:p14="http://schemas.microsoft.com/office/powerpoint/2010/main">
    <mc:Choice Requires="p14">
      <p:transition spd="slow" p14:dur="16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36782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mute="1">
                <p:cTn id="7" dur="1" fill="hold" display="1">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5982"/>
            <a:ext cx="10972800" cy="1143000"/>
          </a:xfrm>
        </p:spPr>
        <p:txBody>
          <a:bodyPr/>
          <a:lstStyle/>
          <a:p>
            <a:r>
              <a:rPr lang="en-US" altLang="en-US" sz="3200" b="1" dirty="0">
                <a:latin typeface="Times New Roman" panose="02020603050405020304" pitchFamily="18" charset="0"/>
                <a:cs typeface="Times New Roman" panose="02020603050405020304" pitchFamily="18" charset="0"/>
              </a:rPr>
              <a:t>STAKEHOLDER’S REQUIREMENTS</a:t>
            </a:r>
            <a:br>
              <a:rPr lang="en-US" altLang="en-US" sz="2800" b="1" dirty="0">
                <a:latin typeface="Times New Roman" panose="02020603050405020304" pitchFamily="18" charset="0"/>
                <a:cs typeface="Times New Roman" panose="02020603050405020304" pitchFamily="18" charset="0"/>
              </a:rPr>
            </a:br>
            <a:endParaRPr lang="en-IN" sz="2800" dirty="0"/>
          </a:p>
        </p:txBody>
      </p:sp>
      <p:sp>
        <p:nvSpPr>
          <p:cNvPr id="3" name="Date Placeholder 2"/>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p:cNvSpPr>
            <a:spLocks noGrp="1"/>
          </p:cNvSpPr>
          <p:nvPr>
            <p:ph type="ftr" sz="quarter" idx="11"/>
          </p:nvPr>
        </p:nvSpPr>
        <p:spPr/>
        <p:txBody>
          <a:bodyPr/>
          <a:lstStyle/>
          <a:p>
            <a:pPr>
              <a:defRPr/>
            </a:pPr>
            <a:r>
              <a:rPr lang="en-US"/>
              <a:t>Design Thinking_Review I</a:t>
            </a:r>
          </a:p>
        </p:txBody>
      </p:sp>
      <p:sp>
        <p:nvSpPr>
          <p:cNvPr id="5" name="Slide Number Placeholder 4"/>
          <p:cNvSpPr>
            <a:spLocks noGrp="1"/>
          </p:cNvSpPr>
          <p:nvPr>
            <p:ph type="sldNum" sz="quarter" idx="12"/>
          </p:nvPr>
        </p:nvSpPr>
        <p:spPr/>
        <p:txBody>
          <a:bodyPr/>
          <a:lstStyle/>
          <a:p>
            <a:pPr>
              <a:defRPr/>
            </a:pPr>
            <a:fld id="{96EAEB65-B619-4318-AD53-F72CC027E795}" type="slidenum">
              <a:rPr lang="en-US" altLang="en-US" smtClean="0"/>
              <a:t>19</a:t>
            </a:fld>
            <a:endParaRPr lang="en-US" altLang="en-US"/>
          </a:p>
        </p:txBody>
      </p:sp>
      <p:sp>
        <p:nvSpPr>
          <p:cNvPr id="13" name="TextBox 12">
            <a:extLst>
              <a:ext uri="{FF2B5EF4-FFF2-40B4-BE49-F238E27FC236}">
                <a16:creationId xmlns:a16="http://schemas.microsoft.com/office/drawing/2014/main" id="{F3A88A66-8ACA-4B1D-9105-40A045B8677F}"/>
              </a:ext>
            </a:extLst>
          </p:cNvPr>
          <p:cNvSpPr txBox="1"/>
          <p:nvPr/>
        </p:nvSpPr>
        <p:spPr>
          <a:xfrm>
            <a:off x="1166190" y="487984"/>
            <a:ext cx="10071653" cy="6463308"/>
          </a:xfrm>
          <a:prstGeom prst="rect">
            <a:avLst/>
          </a:prstGeom>
          <a:noFill/>
        </p:spPr>
        <p:txBody>
          <a:bodyPr wrap="square" rtlCol="0">
            <a:spAutoFit/>
          </a:bodyPr>
          <a:lstStyle/>
          <a:p>
            <a:r>
              <a:rPr lang="en-IN" sz="2200" b="1" dirty="0">
                <a:latin typeface="+mn-lt"/>
              </a:rPr>
              <a:t>PHYSICAL:</a:t>
            </a:r>
          </a:p>
          <a:p>
            <a:pPr marL="342900" indent="-342900">
              <a:buFont typeface="Arial" panose="020B0604020202020204" pitchFamily="34" charset="0"/>
              <a:buChar char="•"/>
            </a:pPr>
            <a:r>
              <a:rPr lang="en-IN" sz="2200" dirty="0">
                <a:latin typeface="+mn-lt"/>
              </a:rPr>
              <a:t>It must be compact in size</a:t>
            </a:r>
          </a:p>
          <a:p>
            <a:pPr marL="342900" indent="-342900">
              <a:buFont typeface="Arial" panose="020B0604020202020204" pitchFamily="34" charset="0"/>
              <a:buChar char="•"/>
            </a:pPr>
            <a:r>
              <a:rPr lang="en-IN" sz="2200" dirty="0">
                <a:latin typeface="+mn-lt"/>
              </a:rPr>
              <a:t>It should be easily understandable</a:t>
            </a:r>
          </a:p>
          <a:p>
            <a:r>
              <a:rPr lang="en-IN" sz="2200" b="1" dirty="0">
                <a:latin typeface="+mn-lt"/>
              </a:rPr>
              <a:t>FUNCTIONAL/OPERATIONAL:</a:t>
            </a:r>
          </a:p>
          <a:p>
            <a:pPr marL="285750" indent="-285750">
              <a:buFont typeface="Arial" panose="020B0604020202020204" pitchFamily="34" charset="0"/>
              <a:buChar char="•"/>
            </a:pPr>
            <a:r>
              <a:rPr lang="en-IN" sz="2200" dirty="0">
                <a:latin typeface="+mn-lt"/>
              </a:rPr>
              <a:t>simple connections</a:t>
            </a:r>
            <a:r>
              <a:rPr lang="en-US" sz="2200" dirty="0">
                <a:latin typeface="+mn-lt"/>
              </a:rPr>
              <a:t> </a:t>
            </a:r>
          </a:p>
          <a:p>
            <a:pPr marL="285750" indent="-285750">
              <a:buFont typeface="Arial" panose="020B0604020202020204" pitchFamily="34" charset="0"/>
              <a:buChar char="•"/>
            </a:pPr>
            <a:r>
              <a:rPr lang="en-US" sz="2200" dirty="0">
                <a:latin typeface="+mn-lt"/>
              </a:rPr>
              <a:t>It should be turn off at correct situation</a:t>
            </a:r>
          </a:p>
          <a:p>
            <a:r>
              <a:rPr lang="en-US" sz="2200" b="1" dirty="0">
                <a:latin typeface="+mn-lt"/>
              </a:rPr>
              <a:t>ENVIRONMENTAL:</a:t>
            </a:r>
          </a:p>
          <a:p>
            <a:pPr marL="285750" indent="-285750">
              <a:buFont typeface="Arial" panose="020B0604020202020204" pitchFamily="34" charset="0"/>
              <a:buChar char="•"/>
            </a:pPr>
            <a:r>
              <a:rPr lang="en-US" sz="2200" dirty="0">
                <a:latin typeface="+mn-lt"/>
              </a:rPr>
              <a:t>Ecofriendly</a:t>
            </a:r>
          </a:p>
          <a:p>
            <a:r>
              <a:rPr lang="en-US" sz="2200" b="1" dirty="0">
                <a:latin typeface="+mn-lt"/>
              </a:rPr>
              <a:t>ECONOMIC:</a:t>
            </a:r>
          </a:p>
          <a:p>
            <a:pPr marL="285750" indent="-285750">
              <a:buFont typeface="Arial" panose="020B0604020202020204" pitchFamily="34" charset="0"/>
              <a:buChar char="•"/>
            </a:pPr>
            <a:r>
              <a:rPr lang="en-US" sz="2200" dirty="0">
                <a:latin typeface="+mn-lt"/>
              </a:rPr>
              <a:t>It must be cost efficient</a:t>
            </a:r>
          </a:p>
          <a:p>
            <a:r>
              <a:rPr lang="en-US" sz="2200" b="1" dirty="0">
                <a:latin typeface="+mn-lt"/>
              </a:rPr>
              <a:t>TECHNICAL:</a:t>
            </a:r>
          </a:p>
          <a:p>
            <a:pPr marL="285750" indent="-285750">
              <a:buFont typeface="Arial" panose="020B0604020202020204" pitchFamily="34" charset="0"/>
              <a:buChar char="•"/>
            </a:pPr>
            <a:r>
              <a:rPr lang="en-US" sz="2200" dirty="0">
                <a:latin typeface="+mn-lt"/>
              </a:rPr>
              <a:t>It should not malfunction at any time</a:t>
            </a:r>
          </a:p>
          <a:p>
            <a:r>
              <a:rPr lang="en-US" sz="2200" b="1" dirty="0">
                <a:latin typeface="+mn-lt"/>
              </a:rPr>
              <a:t>REGULATORY:</a:t>
            </a:r>
          </a:p>
          <a:p>
            <a:pPr marL="285750" indent="-285750">
              <a:buFont typeface="Arial" panose="020B0604020202020204" pitchFamily="34" charset="0"/>
              <a:buChar char="•"/>
            </a:pPr>
            <a:r>
              <a:rPr lang="en-US" sz="2200" dirty="0">
                <a:latin typeface="+mn-lt"/>
              </a:rPr>
              <a:t>As much as it comes minimum 3 to 4 years</a:t>
            </a:r>
          </a:p>
          <a:p>
            <a:r>
              <a:rPr lang="en-US" sz="2200" b="1" dirty="0">
                <a:latin typeface="+mn-lt"/>
              </a:rPr>
              <a:t>PERFORMANCE: </a:t>
            </a:r>
          </a:p>
          <a:p>
            <a:pPr marL="285750" indent="-285750">
              <a:buFont typeface="Arial" panose="020B0604020202020204" pitchFamily="34" charset="0"/>
              <a:buChar char="•"/>
            </a:pPr>
            <a:r>
              <a:rPr lang="en-US" sz="2200" dirty="0">
                <a:latin typeface="+mn-lt"/>
              </a:rPr>
              <a:t>It must be Accurate at any situation.</a:t>
            </a:r>
          </a:p>
          <a:p>
            <a:pPr marL="285750" indent="-285750">
              <a:buFont typeface="Arial" panose="020B0604020202020204" pitchFamily="34" charset="0"/>
              <a:buChar char="•"/>
            </a:pPr>
            <a:r>
              <a:rPr lang="en-US" sz="2200" dirty="0">
                <a:latin typeface="+mn-lt"/>
              </a:rPr>
              <a:t>Message should be send correctly at the time.</a:t>
            </a:r>
          </a:p>
          <a:p>
            <a:pPr marL="285750" indent="-285750">
              <a:buFont typeface="Arial" panose="020B0604020202020204" pitchFamily="34" charset="0"/>
              <a:buChar char="•"/>
            </a:pPr>
            <a:endParaRPr lang="en-US" sz="2200" dirty="0">
              <a:latin typeface="+mn-lt"/>
            </a:endParaRPr>
          </a:p>
          <a:p>
            <a:pPr marL="285750" indent="-285750">
              <a:buFont typeface="Arial" panose="020B0604020202020204" pitchFamily="34" charset="0"/>
              <a:buChar char="•"/>
            </a:pPr>
            <a:endParaRPr lang="en-IN" dirty="0">
              <a:latin typeface="+mn-lt"/>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269873" y="6562426"/>
            <a:ext cx="3860800" cy="365125"/>
          </a:xfrm>
        </p:spPr>
        <p:txBody>
          <a:bodyPr/>
          <a:lstStyle/>
          <a:p>
            <a:pPr>
              <a:defRPr/>
            </a:pPr>
            <a:r>
              <a:rPr lang="en-US"/>
              <a:t>Design Thinking_Review I</a:t>
            </a:r>
          </a:p>
        </p:txBody>
      </p:sp>
      <p:sp>
        <p:nvSpPr>
          <p:cNvPr id="6" name="Slide Number Placeholder 5"/>
          <p:cNvSpPr>
            <a:spLocks noGrp="1"/>
          </p:cNvSpPr>
          <p:nvPr>
            <p:ph type="sldNum" sz="quarter" idx="12"/>
          </p:nvPr>
        </p:nvSpPr>
        <p:spPr>
          <a:xfrm>
            <a:off x="8841873" y="6492875"/>
            <a:ext cx="2844800" cy="365125"/>
          </a:xfrm>
        </p:spPr>
        <p:txBody>
          <a:bodyPr/>
          <a:lstStyle/>
          <a:p>
            <a:pPr>
              <a:defRPr/>
            </a:pPr>
            <a:fld id="{A9A1EBF4-DD7D-4218-AE56-B60749FD1040}" type="slidenum">
              <a:rPr lang="en-US" altLang="en-US" smtClean="0"/>
              <a:t>2</a:t>
            </a:fld>
            <a:endParaRPr lang="en-US" altLang="en-US"/>
          </a:p>
        </p:txBody>
      </p:sp>
      <p:graphicFrame>
        <p:nvGraphicFramePr>
          <p:cNvPr id="8" name="Table 7"/>
          <p:cNvGraphicFramePr>
            <a:graphicFrameLocks noGrp="1"/>
          </p:cNvGraphicFramePr>
          <p:nvPr>
            <p:extLst>
              <p:ext uri="{D42A27DB-BD31-4B8C-83A1-F6EECF244321}">
                <p14:modId xmlns:p14="http://schemas.microsoft.com/office/powerpoint/2010/main" val="585917140"/>
              </p:ext>
            </p:extLst>
          </p:nvPr>
        </p:nvGraphicFramePr>
        <p:xfrm>
          <a:off x="834188" y="461301"/>
          <a:ext cx="10628942" cy="6170676"/>
        </p:xfrm>
        <a:graphic>
          <a:graphicData uri="http://schemas.openxmlformats.org/drawingml/2006/table">
            <a:tbl>
              <a:tblPr firstRow="1" bandRow="1">
                <a:tableStyleId>{F5AB1C69-6EDB-4FF4-983F-18BD219EF322}</a:tableStyleId>
              </a:tblPr>
              <a:tblGrid>
                <a:gridCol w="959791">
                  <a:extLst>
                    <a:ext uri="{9D8B030D-6E8A-4147-A177-3AD203B41FA5}">
                      <a16:colId xmlns:a16="http://schemas.microsoft.com/office/drawing/2014/main" val="20000"/>
                    </a:ext>
                  </a:extLst>
                </a:gridCol>
                <a:gridCol w="2906682">
                  <a:extLst>
                    <a:ext uri="{9D8B030D-6E8A-4147-A177-3AD203B41FA5}">
                      <a16:colId xmlns:a16="http://schemas.microsoft.com/office/drawing/2014/main" val="20001"/>
                    </a:ext>
                  </a:extLst>
                </a:gridCol>
                <a:gridCol w="1647946">
                  <a:extLst>
                    <a:ext uri="{9D8B030D-6E8A-4147-A177-3AD203B41FA5}">
                      <a16:colId xmlns:a16="http://schemas.microsoft.com/office/drawing/2014/main" val="20002"/>
                    </a:ext>
                  </a:extLst>
                </a:gridCol>
                <a:gridCol w="5114523">
                  <a:extLst>
                    <a:ext uri="{9D8B030D-6E8A-4147-A177-3AD203B41FA5}">
                      <a16:colId xmlns:a16="http://schemas.microsoft.com/office/drawing/2014/main" val="20003"/>
                    </a:ext>
                  </a:extLst>
                </a:gridCol>
              </a:tblGrid>
              <a:tr h="599087">
                <a:tc>
                  <a:txBody>
                    <a:bodyPr/>
                    <a:lstStyle/>
                    <a:p>
                      <a:pPr algn="ctr"/>
                      <a:r>
                        <a:rPr lang="en-US" sz="1800" dirty="0"/>
                        <a:t>S.NO</a:t>
                      </a:r>
                    </a:p>
                  </a:txBody>
                  <a:tcPr marL="68580" marR="68580" marT="34290" marB="34290"/>
                </a:tc>
                <a:tc>
                  <a:txBody>
                    <a:bodyPr/>
                    <a:lstStyle/>
                    <a:p>
                      <a:pPr algn="ctr"/>
                      <a:r>
                        <a:rPr lang="en-US" sz="1800" dirty="0"/>
                        <a:t>Name</a:t>
                      </a:r>
                      <a:r>
                        <a:rPr lang="en-US" sz="1800" baseline="0" dirty="0"/>
                        <a:t> of the Team  Member</a:t>
                      </a:r>
                      <a:endParaRPr lang="en-US" sz="1800" dirty="0"/>
                    </a:p>
                  </a:txBody>
                  <a:tcPr marL="68580" marR="68580" marT="34290" marB="34290"/>
                </a:tc>
                <a:tc>
                  <a:txBody>
                    <a:bodyPr/>
                    <a:lstStyle/>
                    <a:p>
                      <a:pPr algn="ctr"/>
                      <a:r>
                        <a:rPr lang="en-US" sz="1800" dirty="0"/>
                        <a:t>Register Number</a:t>
                      </a:r>
                    </a:p>
                  </a:txBody>
                  <a:tcPr marL="68580" marR="68580" marT="34290" marB="34290"/>
                </a:tc>
                <a:tc>
                  <a:txBody>
                    <a:bodyPr/>
                    <a:lstStyle/>
                    <a:p>
                      <a:pPr algn="ctr"/>
                      <a:r>
                        <a:rPr lang="en-US" sz="1800" dirty="0"/>
                        <a:t>Role And Responsibilities</a:t>
                      </a:r>
                    </a:p>
                  </a:txBody>
                  <a:tcPr marL="68580" marR="68580" marT="34290" marB="34290"/>
                </a:tc>
                <a:extLst>
                  <a:ext uri="{0D108BD9-81ED-4DB2-BD59-A6C34878D82A}">
                    <a16:rowId xmlns:a16="http://schemas.microsoft.com/office/drawing/2014/main" val="10000"/>
                  </a:ext>
                </a:extLst>
              </a:tr>
              <a:tr h="332826">
                <a:tc>
                  <a:txBody>
                    <a:bodyPr/>
                    <a:lstStyle/>
                    <a:p>
                      <a:pPr algn="ctr"/>
                      <a:r>
                        <a:rPr lang="en-US" sz="1800" dirty="0"/>
                        <a:t>1]</a:t>
                      </a:r>
                    </a:p>
                  </a:txBody>
                  <a:tcPr marL="68580" marR="68580" marT="34290" marB="34290"/>
                </a:tc>
                <a:tc>
                  <a:txBody>
                    <a:bodyPr/>
                    <a:lstStyle/>
                    <a:p>
                      <a:pPr algn="ctr"/>
                      <a:r>
                        <a:rPr lang="en-IN" sz="1800" dirty="0">
                          <a:latin typeface="+mj-lt"/>
                          <a:cs typeface="Times New Roman" panose="02020603050405020304" pitchFamily="18" charset="0"/>
                        </a:rPr>
                        <a:t>KASTHURI.R</a:t>
                      </a:r>
                      <a:endParaRPr lang="en-US" sz="1800" dirty="0">
                        <a:latin typeface="+mj-lt"/>
                        <a:cs typeface="Times New Roman" panose="02020603050405020304" pitchFamily="18" charset="0"/>
                      </a:endParaRPr>
                    </a:p>
                  </a:txBody>
                  <a:tcPr marL="68580" marR="68580" marT="34290" marB="34290"/>
                </a:tc>
                <a:tc>
                  <a:txBody>
                    <a:bodyPr/>
                    <a:lstStyle/>
                    <a:p>
                      <a:pPr algn="ctr"/>
                      <a:r>
                        <a:rPr lang="en-IN" sz="1800" dirty="0">
                          <a:latin typeface="+mj-lt"/>
                          <a:cs typeface="Times New Roman" panose="02020603050405020304" pitchFamily="18" charset="0"/>
                        </a:rPr>
                        <a:t>6</a:t>
                      </a:r>
                      <a:r>
                        <a:rPr lang="en-US" sz="1800" dirty="0">
                          <a:latin typeface="+mj-lt"/>
                          <a:cs typeface="Times New Roman" panose="02020603050405020304" pitchFamily="18" charset="0"/>
                        </a:rPr>
                        <a:t>3EC012</a:t>
                      </a:r>
                    </a:p>
                  </a:txBody>
                  <a:tcPr marL="68580" marR="68580" marT="34290" marB="34290"/>
                </a:tc>
                <a:tc>
                  <a:txBody>
                    <a:bodyPr/>
                    <a:lstStyle/>
                    <a:p>
                      <a:pPr algn="l"/>
                      <a:r>
                        <a:rPr lang="en-US" sz="1800" b="1" dirty="0">
                          <a:latin typeface="+mj-lt"/>
                          <a:cs typeface="Times New Roman" panose="02020603050405020304" pitchFamily="18" charset="0"/>
                        </a:rPr>
                        <a:t>TEAM LEADER </a:t>
                      </a:r>
                      <a:r>
                        <a:rPr lang="en-US" sz="1800" dirty="0">
                          <a:latin typeface="+mj-lt"/>
                          <a:cs typeface="Times New Roman" panose="02020603050405020304" pitchFamily="18" charset="0"/>
                        </a:rPr>
                        <a:t>- </a:t>
                      </a:r>
                      <a:r>
                        <a:rPr lang="en-US" sz="1600" dirty="0">
                          <a:latin typeface="+mj-lt"/>
                          <a:cs typeface="Times New Roman" panose="02020603050405020304" pitchFamily="18" charset="0"/>
                        </a:rPr>
                        <a:t>Initiates and leads the team efficiently.</a:t>
                      </a:r>
                    </a:p>
                  </a:txBody>
                  <a:tcPr marL="68580" marR="68580" marT="34290" marB="34290"/>
                </a:tc>
                <a:extLst>
                  <a:ext uri="{0D108BD9-81ED-4DB2-BD59-A6C34878D82A}">
                    <a16:rowId xmlns:a16="http://schemas.microsoft.com/office/drawing/2014/main" val="10001"/>
                  </a:ext>
                </a:extLst>
              </a:tr>
              <a:tr h="599087">
                <a:tc>
                  <a:txBody>
                    <a:bodyPr/>
                    <a:lstStyle/>
                    <a:p>
                      <a:pPr algn="ctr"/>
                      <a:r>
                        <a:rPr lang="en-US" sz="1800" dirty="0"/>
                        <a:t>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dirty="0">
                          <a:latin typeface="+mj-lt"/>
                          <a:cs typeface="Times New Roman" panose="02020603050405020304" pitchFamily="18" charset="0"/>
                        </a:rPr>
                        <a:t>SHANMUHAM.S</a:t>
                      </a:r>
                    </a:p>
                    <a:p>
                      <a:pPr algn="ctr"/>
                      <a:endParaRPr lang="en-US" sz="1800" dirty="0">
                        <a:latin typeface="+mj-lt"/>
                        <a:cs typeface="Times New Roman" panose="02020603050405020304" pitchFamily="18" charset="0"/>
                      </a:endParaRPr>
                    </a:p>
                  </a:txBody>
                  <a:tcPr marL="68580" marR="68580" marT="34290" marB="34290"/>
                </a:tc>
                <a:tc>
                  <a:txBody>
                    <a:bodyPr/>
                    <a:lstStyle/>
                    <a:p>
                      <a:pPr algn="ctr"/>
                      <a:r>
                        <a:rPr lang="en-IN" sz="1800" dirty="0">
                          <a:latin typeface="+mj-lt"/>
                          <a:cs typeface="Times New Roman" panose="02020603050405020304" pitchFamily="18" charset="0"/>
                        </a:rPr>
                        <a:t>6</a:t>
                      </a:r>
                      <a:r>
                        <a:rPr lang="en-US" sz="1800" dirty="0">
                          <a:latin typeface="+mj-lt"/>
                          <a:cs typeface="Times New Roman" panose="02020603050405020304" pitchFamily="18" charset="0"/>
                        </a:rPr>
                        <a:t>3EC001</a:t>
                      </a:r>
                    </a:p>
                  </a:txBody>
                  <a:tcPr marL="68580" marR="68580" marT="34290" marB="34290"/>
                </a:tc>
                <a:tc>
                  <a:txBody>
                    <a:bodyPr/>
                    <a:lstStyle/>
                    <a:p>
                      <a:pPr algn="l"/>
                      <a:r>
                        <a:rPr lang="en-US" sz="1800" b="1" dirty="0">
                          <a:latin typeface="+mj-lt"/>
                          <a:cs typeface="Times New Roman" panose="02020603050405020304" pitchFamily="18" charset="0"/>
                        </a:rPr>
                        <a:t>TASK EXECUTER </a:t>
                      </a:r>
                      <a:r>
                        <a:rPr lang="en-US" sz="1800" dirty="0">
                          <a:latin typeface="+mj-lt"/>
                          <a:cs typeface="Times New Roman" panose="02020603050405020304" pitchFamily="18" charset="0"/>
                        </a:rPr>
                        <a:t>- </a:t>
                      </a:r>
                      <a:r>
                        <a:rPr lang="en-US" sz="1600" dirty="0">
                          <a:latin typeface="+mj-lt"/>
                          <a:cs typeface="Times New Roman" panose="02020603050405020304" pitchFamily="18" charset="0"/>
                        </a:rPr>
                        <a:t>Divides the roles and responsibilities</a:t>
                      </a:r>
                      <a:r>
                        <a:rPr lang="en-US" sz="1600" baseline="0" dirty="0">
                          <a:latin typeface="+mj-lt"/>
                          <a:cs typeface="Times New Roman" panose="02020603050405020304" pitchFamily="18" charset="0"/>
                        </a:rPr>
                        <a:t> </a:t>
                      </a:r>
                      <a:r>
                        <a:rPr lang="en-US" sz="1600" dirty="0">
                          <a:latin typeface="+mj-lt"/>
                          <a:cs typeface="Times New Roman" panose="02020603050405020304" pitchFamily="18" charset="0"/>
                        </a:rPr>
                        <a:t>among the team members</a:t>
                      </a:r>
                      <a:r>
                        <a:rPr lang="en-US" sz="1600" baseline="0" dirty="0">
                          <a:latin typeface="+mj-lt"/>
                          <a:cs typeface="Times New Roman" panose="02020603050405020304" pitchFamily="18" charset="0"/>
                        </a:rPr>
                        <a:t> and take care of it.</a:t>
                      </a:r>
                    </a:p>
                  </a:txBody>
                  <a:tcPr marL="68580" marR="68580" marT="34290" marB="34290"/>
                </a:tc>
                <a:extLst>
                  <a:ext uri="{0D108BD9-81ED-4DB2-BD59-A6C34878D82A}">
                    <a16:rowId xmlns:a16="http://schemas.microsoft.com/office/drawing/2014/main" val="10002"/>
                  </a:ext>
                </a:extLst>
              </a:tr>
              <a:tr h="569502">
                <a:tc>
                  <a:txBody>
                    <a:bodyPr/>
                    <a:lstStyle/>
                    <a:p>
                      <a:pPr algn="ctr"/>
                      <a:r>
                        <a:rPr lang="en-US" sz="1800" dirty="0"/>
                        <a:t>3]</a:t>
                      </a:r>
                    </a:p>
                  </a:txBody>
                  <a:tcPr marL="68580" marR="68580" marT="34290" marB="34290"/>
                </a:tc>
                <a:tc>
                  <a:txBody>
                    <a:bodyPr/>
                    <a:lstStyle/>
                    <a:p>
                      <a:pPr algn="ctr"/>
                      <a:r>
                        <a:rPr lang="en-IN" sz="1800" dirty="0">
                          <a:latin typeface="+mj-lt"/>
                          <a:cs typeface="Times New Roman" panose="02020603050405020304" pitchFamily="18" charset="0"/>
                        </a:rPr>
                        <a:t>NIVEDITHA.M</a:t>
                      </a:r>
                      <a:endParaRPr lang="en-US" sz="1800" dirty="0">
                        <a:latin typeface="+mj-lt"/>
                        <a:cs typeface="Times New Roman" panose="02020603050405020304" pitchFamily="18" charset="0"/>
                      </a:endParaRPr>
                    </a:p>
                  </a:txBody>
                  <a:tcPr marL="68580" marR="68580" marT="34290" marB="34290"/>
                </a:tc>
                <a:tc>
                  <a:txBody>
                    <a:bodyPr/>
                    <a:lstStyle/>
                    <a:p>
                      <a:pPr algn="ctr"/>
                      <a:r>
                        <a:rPr lang="en-IN" sz="1800" dirty="0">
                          <a:latin typeface="+mj-lt"/>
                          <a:cs typeface="Times New Roman" panose="02020603050405020304" pitchFamily="18" charset="0"/>
                        </a:rPr>
                        <a:t>6</a:t>
                      </a:r>
                      <a:r>
                        <a:rPr lang="en-US" sz="1800" dirty="0">
                          <a:latin typeface="+mj-lt"/>
                          <a:cs typeface="Times New Roman" panose="02020603050405020304" pitchFamily="18" charset="0"/>
                        </a:rPr>
                        <a:t>3EC015</a:t>
                      </a:r>
                    </a:p>
                  </a:txBody>
                  <a:tcPr marL="68580" marR="68580" marT="34290" marB="34290"/>
                </a:tc>
                <a:tc>
                  <a:txBody>
                    <a:bodyPr/>
                    <a:lstStyle/>
                    <a:p>
                      <a:pPr algn="l"/>
                      <a:r>
                        <a:rPr lang="en-US" sz="1800" b="1" dirty="0">
                          <a:latin typeface="+mj-lt"/>
                          <a:cs typeface="Times New Roman" panose="02020603050405020304" pitchFamily="18" charset="0"/>
                        </a:rPr>
                        <a:t>FINANCIAL</a:t>
                      </a:r>
                      <a:r>
                        <a:rPr lang="en-US" sz="1800" b="1" baseline="0" dirty="0">
                          <a:latin typeface="+mj-lt"/>
                          <a:cs typeface="Times New Roman" panose="02020603050405020304" pitchFamily="18" charset="0"/>
                        </a:rPr>
                        <a:t> </a:t>
                      </a:r>
                      <a:r>
                        <a:rPr lang="en-US" sz="1800" b="1" dirty="0">
                          <a:latin typeface="+mj-lt"/>
                          <a:cs typeface="Times New Roman" panose="02020603050405020304" pitchFamily="18" charset="0"/>
                        </a:rPr>
                        <a:t>OFFICER </a:t>
                      </a:r>
                      <a:r>
                        <a:rPr lang="en-US" sz="1800" dirty="0">
                          <a:latin typeface="+mj-lt"/>
                          <a:cs typeface="Times New Roman" panose="02020603050405020304" pitchFamily="18" charset="0"/>
                        </a:rPr>
                        <a:t>- </a:t>
                      </a:r>
                      <a:r>
                        <a:rPr lang="en-US" sz="1600" dirty="0">
                          <a:latin typeface="+mj-lt"/>
                          <a:cs typeface="Times New Roman" panose="02020603050405020304" pitchFamily="18" charset="0"/>
                        </a:rPr>
                        <a:t>Manages the financial activities of the team.</a:t>
                      </a:r>
                    </a:p>
                  </a:txBody>
                  <a:tcPr marL="68580" marR="68580" marT="34290" marB="34290"/>
                </a:tc>
                <a:extLst>
                  <a:ext uri="{0D108BD9-81ED-4DB2-BD59-A6C34878D82A}">
                    <a16:rowId xmlns:a16="http://schemas.microsoft.com/office/drawing/2014/main" val="10003"/>
                  </a:ext>
                </a:extLst>
              </a:tr>
              <a:tr h="1545792">
                <a:tc>
                  <a:txBody>
                    <a:bodyPr/>
                    <a:lstStyle/>
                    <a:p>
                      <a:pPr algn="ctr"/>
                      <a:r>
                        <a:rPr lang="en-US" sz="1800" dirty="0"/>
                        <a:t>4]</a:t>
                      </a:r>
                    </a:p>
                  </a:txBody>
                  <a:tcPr marL="68580" marR="68580" marT="34290" marB="34290"/>
                </a:tc>
                <a:tc>
                  <a:txBody>
                    <a:bodyPr/>
                    <a:lstStyle/>
                    <a:p>
                      <a:pPr algn="ctr"/>
                      <a:r>
                        <a:rPr lang="en-IN" sz="1800" dirty="0">
                          <a:latin typeface="+mj-lt"/>
                          <a:cs typeface="Times New Roman" panose="02020603050405020304" pitchFamily="18" charset="0"/>
                        </a:rPr>
                        <a:t>SAHEEL AQTHAR.S</a:t>
                      </a:r>
                      <a:endParaRPr lang="en-US" sz="1800" dirty="0">
                        <a:latin typeface="+mj-lt"/>
                        <a:cs typeface="Times New Roman" panose="02020603050405020304" pitchFamily="18" charset="0"/>
                      </a:endParaRPr>
                    </a:p>
                  </a:txBody>
                  <a:tcPr marL="68580" marR="68580" marT="34290" marB="34290"/>
                </a:tc>
                <a:tc>
                  <a:txBody>
                    <a:bodyPr/>
                    <a:lstStyle/>
                    <a:p>
                      <a:pPr algn="ctr"/>
                      <a:r>
                        <a:rPr lang="en-IN" sz="1800" dirty="0">
                          <a:latin typeface="+mj-lt"/>
                          <a:cs typeface="Times New Roman" panose="02020603050405020304" pitchFamily="18" charset="0"/>
                        </a:rPr>
                        <a:t>6</a:t>
                      </a:r>
                      <a:r>
                        <a:rPr lang="en-US" sz="1800" dirty="0">
                          <a:latin typeface="+mj-lt"/>
                          <a:cs typeface="Times New Roman" panose="02020603050405020304" pitchFamily="18" charset="0"/>
                        </a:rPr>
                        <a:t>3EC018</a:t>
                      </a:r>
                    </a:p>
                  </a:txBody>
                  <a:tcPr marL="68580" marR="68580" marT="34290" marB="34290"/>
                </a:tc>
                <a:tc>
                  <a:txBody>
                    <a:bodyPr/>
                    <a:lstStyle/>
                    <a:p>
                      <a:pPr algn="l"/>
                      <a:r>
                        <a:rPr lang="en-US" sz="1800" b="1" dirty="0">
                          <a:latin typeface="+mj-lt"/>
                          <a:cs typeface="Times New Roman" panose="02020603050405020304" pitchFamily="18" charset="0"/>
                        </a:rPr>
                        <a:t>PROJECT PARTNER LED </a:t>
                      </a:r>
                      <a:r>
                        <a:rPr lang="en-US" sz="1800" b="0" dirty="0">
                          <a:latin typeface="+mj-lt"/>
                          <a:cs typeface="Times New Roman" panose="02020603050405020304" pitchFamily="18" charset="0"/>
                        </a:rPr>
                        <a:t>– </a:t>
                      </a:r>
                      <a:r>
                        <a:rPr lang="en-US" sz="1600" b="0" dirty="0">
                          <a:latin typeface="+mj-lt"/>
                          <a:cs typeface="Times New Roman" panose="02020603050405020304" pitchFamily="18" charset="0"/>
                        </a:rPr>
                        <a:t>Act as a medium between</a:t>
                      </a:r>
                      <a:r>
                        <a:rPr lang="en-US" sz="1600" b="0" baseline="0" dirty="0">
                          <a:latin typeface="+mj-lt"/>
                          <a:cs typeface="Times New Roman" panose="02020603050405020304" pitchFamily="18" charset="0"/>
                        </a:rPr>
                        <a:t> the TEAM and CUSTOMER.</a:t>
                      </a:r>
                    </a:p>
                    <a:p>
                      <a:pPr marL="0" marR="0" lvl="0" indent="0" algn="l" defTabSz="914400" rtl="0" eaLnBrk="1" fontAlgn="auto" latinLnBrk="0" hangingPunct="1">
                        <a:lnSpc>
                          <a:spcPct val="100000"/>
                        </a:lnSpc>
                        <a:spcBef>
                          <a:spcPts val="0"/>
                        </a:spcBef>
                        <a:spcAft>
                          <a:spcPts val="0"/>
                        </a:spcAft>
                        <a:buClrTx/>
                        <a:buSzTx/>
                        <a:buFontTx/>
                        <a:buNone/>
                        <a:defRPr/>
                      </a:pPr>
                      <a:r>
                        <a:rPr lang="en-US" sz="1800" b="1" baseline="0" dirty="0">
                          <a:latin typeface="+mj-lt"/>
                          <a:cs typeface="Times New Roman" panose="02020603050405020304" pitchFamily="18" charset="0"/>
                        </a:rPr>
                        <a:t>ADVOCATE OF DEVIL </a:t>
                      </a:r>
                      <a:r>
                        <a:rPr lang="en-US" sz="1800" baseline="0" dirty="0">
                          <a:latin typeface="+mj-lt"/>
                          <a:cs typeface="Times New Roman" panose="02020603050405020304" pitchFamily="18" charset="0"/>
                        </a:rPr>
                        <a:t>– </a:t>
                      </a:r>
                      <a:r>
                        <a:rPr lang="en-US" sz="1600" baseline="0" dirty="0">
                          <a:latin typeface="+mj-lt"/>
                          <a:cs typeface="Times New Roman" panose="02020603050405020304" pitchFamily="18" charset="0"/>
                        </a:rPr>
                        <a:t>Point out the mistakes of the ideas frankly.</a:t>
                      </a:r>
                      <a:endParaRPr lang="en-US" sz="1600" dirty="0">
                        <a:latin typeface="+mj-lt"/>
                        <a:cs typeface="Times New Roman" panose="02020603050405020304" pitchFamily="18" charset="0"/>
                      </a:endParaRPr>
                    </a:p>
                    <a:p>
                      <a:pPr algn="l"/>
                      <a:endParaRPr lang="en-US" sz="1600" b="0" dirty="0">
                        <a:latin typeface="+mj-lt"/>
                        <a:cs typeface="Times New Roman" panose="02020603050405020304" pitchFamily="18" charset="0"/>
                      </a:endParaRPr>
                    </a:p>
                    <a:p>
                      <a:pPr algn="l"/>
                      <a:endParaRPr lang="en-US" sz="1600" dirty="0">
                        <a:latin typeface="+mj-lt"/>
                        <a:cs typeface="Times New Roman" panose="02020603050405020304" pitchFamily="18" charset="0"/>
                      </a:endParaRPr>
                    </a:p>
                  </a:txBody>
                  <a:tcPr marL="68580" marR="68580" marT="34290" marB="34290"/>
                </a:tc>
                <a:extLst>
                  <a:ext uri="{0D108BD9-81ED-4DB2-BD59-A6C34878D82A}">
                    <a16:rowId xmlns:a16="http://schemas.microsoft.com/office/drawing/2014/main" val="10004"/>
                  </a:ext>
                </a:extLst>
              </a:tr>
              <a:tr h="1076163">
                <a:tc>
                  <a:txBody>
                    <a:bodyPr/>
                    <a:lstStyle/>
                    <a:p>
                      <a:pPr algn="ctr"/>
                      <a:r>
                        <a:rPr lang="en-US" sz="1800" dirty="0"/>
                        <a:t>5]</a:t>
                      </a:r>
                    </a:p>
                  </a:txBody>
                  <a:tcPr marL="68580" marR="68580" marT="34290" marB="34290"/>
                </a:tc>
                <a:tc>
                  <a:txBody>
                    <a:bodyPr/>
                    <a:lstStyle/>
                    <a:p>
                      <a:pPr algn="ctr"/>
                      <a:r>
                        <a:rPr lang="en-IN" sz="1800" dirty="0">
                          <a:latin typeface="+mj-lt"/>
                          <a:cs typeface="Times New Roman" panose="02020603050405020304" pitchFamily="18" charset="0"/>
                        </a:rPr>
                        <a:t>NAGANATHAN.M</a:t>
                      </a:r>
                      <a:endParaRPr lang="en-US" sz="1800" dirty="0">
                        <a:latin typeface="+mj-lt"/>
                        <a:cs typeface="Times New Roman" panose="02020603050405020304" pitchFamily="18" charset="0"/>
                      </a:endParaRPr>
                    </a:p>
                  </a:txBody>
                  <a:tcPr marL="68580" marR="68580" marT="34290" marB="34290"/>
                </a:tc>
                <a:tc>
                  <a:txBody>
                    <a:bodyPr/>
                    <a:lstStyle/>
                    <a:p>
                      <a:pPr algn="ctr"/>
                      <a:r>
                        <a:rPr lang="en-IN" sz="1800" dirty="0">
                          <a:latin typeface="+mj-lt"/>
                          <a:cs typeface="Times New Roman" panose="02020603050405020304" pitchFamily="18" charset="0"/>
                        </a:rPr>
                        <a:t>6</a:t>
                      </a:r>
                      <a:r>
                        <a:rPr lang="en-US" sz="1800" dirty="0">
                          <a:latin typeface="+mj-lt"/>
                          <a:cs typeface="Times New Roman" panose="02020603050405020304" pitchFamily="18" charset="0"/>
                        </a:rPr>
                        <a:t>3EC021</a:t>
                      </a:r>
                    </a:p>
                  </a:txBody>
                  <a:tcPr marL="68580" marR="68580" marT="34290" marB="34290"/>
                </a:tc>
                <a:tc>
                  <a:txBody>
                    <a:bodyPr/>
                    <a:lstStyle/>
                    <a:p>
                      <a:pPr algn="l"/>
                      <a:r>
                        <a:rPr lang="en-US" sz="1800" b="1" dirty="0">
                          <a:latin typeface="+mj-lt"/>
                          <a:cs typeface="Times New Roman" panose="02020603050405020304" pitchFamily="18" charset="0"/>
                        </a:rPr>
                        <a:t>WEB MASTER </a:t>
                      </a:r>
                      <a:r>
                        <a:rPr lang="en-US" sz="1800" dirty="0">
                          <a:latin typeface="+mj-lt"/>
                          <a:cs typeface="Times New Roman" panose="02020603050405020304" pitchFamily="18" charset="0"/>
                        </a:rPr>
                        <a:t>– </a:t>
                      </a:r>
                      <a:r>
                        <a:rPr lang="en-US" sz="1600" dirty="0">
                          <a:latin typeface="+mj-lt"/>
                          <a:cs typeface="Times New Roman" panose="02020603050405020304" pitchFamily="18" charset="0"/>
                        </a:rPr>
                        <a:t>Manages the technical</a:t>
                      </a:r>
                      <a:r>
                        <a:rPr lang="en-US" sz="1600" baseline="0" dirty="0">
                          <a:latin typeface="+mj-lt"/>
                          <a:cs typeface="Times New Roman" panose="02020603050405020304" pitchFamily="18" charset="0"/>
                        </a:rPr>
                        <a:t> work of the team.</a:t>
                      </a:r>
                    </a:p>
                    <a:p>
                      <a:pPr marL="0" marR="0" lvl="0" indent="0" algn="l" defTabSz="914400" rtl="0" eaLnBrk="1" fontAlgn="auto" latinLnBrk="0" hangingPunct="1">
                        <a:lnSpc>
                          <a:spcPct val="100000"/>
                        </a:lnSpc>
                        <a:spcBef>
                          <a:spcPts val="0"/>
                        </a:spcBef>
                        <a:spcAft>
                          <a:spcPts val="0"/>
                        </a:spcAft>
                        <a:buClrTx/>
                        <a:buSzTx/>
                        <a:buFontTx/>
                        <a:buNone/>
                        <a:defRPr/>
                      </a:pPr>
                      <a:r>
                        <a:rPr lang="en-US" sz="1800" b="1" dirty="0">
                          <a:latin typeface="+mj-lt"/>
                          <a:cs typeface="Times New Roman" panose="02020603050405020304" pitchFamily="18" charset="0"/>
                        </a:rPr>
                        <a:t>DESIGNER</a:t>
                      </a:r>
                      <a:r>
                        <a:rPr lang="en-US" sz="1800" dirty="0">
                          <a:latin typeface="+mj-lt"/>
                          <a:cs typeface="Times New Roman" panose="02020603050405020304" pitchFamily="18" charset="0"/>
                        </a:rPr>
                        <a:t> – </a:t>
                      </a:r>
                      <a:r>
                        <a:rPr lang="en-US" sz="1600" dirty="0">
                          <a:latin typeface="+mj-lt"/>
                          <a:cs typeface="Times New Roman" panose="02020603050405020304" pitchFamily="18" charset="0"/>
                        </a:rPr>
                        <a:t>Shares their innovative and creative way for a solution.</a:t>
                      </a:r>
                    </a:p>
                    <a:p>
                      <a:pPr algn="l"/>
                      <a:endParaRPr lang="en-US" sz="1600" dirty="0">
                        <a:latin typeface="+mj-lt"/>
                        <a:cs typeface="Times New Roman" panose="02020603050405020304" pitchFamily="18" charset="0"/>
                      </a:endParaRPr>
                    </a:p>
                  </a:txBody>
                  <a:tcPr marL="68580" marR="68580" marT="34290" marB="34290"/>
                </a:tc>
                <a:extLst>
                  <a:ext uri="{0D108BD9-81ED-4DB2-BD59-A6C34878D82A}">
                    <a16:rowId xmlns:a16="http://schemas.microsoft.com/office/drawing/2014/main" val="10005"/>
                  </a:ext>
                </a:extLst>
              </a:tr>
              <a:tr h="1309116">
                <a:tc>
                  <a:txBody>
                    <a:bodyPr/>
                    <a:lstStyle/>
                    <a:p>
                      <a:pPr algn="ctr"/>
                      <a:r>
                        <a:rPr lang="en-US" sz="1800" dirty="0"/>
                        <a:t>6]</a:t>
                      </a:r>
                    </a:p>
                  </a:txBody>
                  <a:tcPr marL="68580" marR="68580" marT="34290" marB="34290"/>
                </a:tc>
                <a:tc>
                  <a:txBody>
                    <a:bodyPr/>
                    <a:lstStyle/>
                    <a:p>
                      <a:pPr algn="ctr"/>
                      <a:r>
                        <a:rPr lang="en-IN" sz="1800" dirty="0">
                          <a:latin typeface="+mj-lt"/>
                          <a:cs typeface="Times New Roman" panose="02020603050405020304" pitchFamily="18" charset="0"/>
                        </a:rPr>
                        <a:t>AATHISHWARAN.D</a:t>
                      </a:r>
                      <a:endParaRPr lang="en-US" sz="1800" dirty="0">
                        <a:latin typeface="+mj-lt"/>
                        <a:cs typeface="Times New Roman" panose="02020603050405020304" pitchFamily="18" charset="0"/>
                      </a:endParaRPr>
                    </a:p>
                  </a:txBody>
                  <a:tcPr marL="68580" marR="68580" marT="34290" marB="34290"/>
                </a:tc>
                <a:tc>
                  <a:txBody>
                    <a:bodyPr/>
                    <a:lstStyle/>
                    <a:p>
                      <a:pPr algn="ctr"/>
                      <a:r>
                        <a:rPr lang="en-IN" sz="1800" dirty="0">
                          <a:latin typeface="+mj-lt"/>
                          <a:cs typeface="Times New Roman" panose="02020603050405020304" pitchFamily="18" charset="0"/>
                        </a:rPr>
                        <a:t>6</a:t>
                      </a:r>
                      <a:r>
                        <a:rPr lang="en-US" sz="1800" dirty="0">
                          <a:latin typeface="+mj-lt"/>
                          <a:cs typeface="Times New Roman" panose="02020603050405020304" pitchFamily="18" charset="0"/>
                        </a:rPr>
                        <a:t>3EC019</a:t>
                      </a:r>
                    </a:p>
                  </a:txBody>
                  <a:tcPr marL="68580" marR="68580" marT="34290" marB="34290"/>
                </a:tc>
                <a:tc>
                  <a:txBody>
                    <a:bodyPr/>
                    <a:lstStyle/>
                    <a:p>
                      <a:pPr algn="l"/>
                      <a:r>
                        <a:rPr lang="en-US" sz="1800" b="1" dirty="0">
                          <a:latin typeface="+mj-lt"/>
                          <a:cs typeface="Times New Roman" panose="02020603050405020304" pitchFamily="18" charset="0"/>
                        </a:rPr>
                        <a:t>RECORDER </a:t>
                      </a:r>
                      <a:r>
                        <a:rPr lang="en-US" sz="1800" dirty="0">
                          <a:latin typeface="+mj-lt"/>
                          <a:cs typeface="Times New Roman" panose="02020603050405020304" pitchFamily="18" charset="0"/>
                        </a:rPr>
                        <a:t>– </a:t>
                      </a:r>
                      <a:r>
                        <a:rPr lang="en-US" sz="1600" dirty="0">
                          <a:latin typeface="+mj-lt"/>
                          <a:cs typeface="Times New Roman" panose="02020603050405020304" pitchFamily="18" charset="0"/>
                        </a:rPr>
                        <a:t>Manages the records</a:t>
                      </a:r>
                      <a:r>
                        <a:rPr lang="en-US" sz="1600" baseline="0" dirty="0">
                          <a:latin typeface="+mj-lt"/>
                          <a:cs typeface="Times New Roman" panose="02020603050405020304" pitchFamily="18" charset="0"/>
                        </a:rPr>
                        <a:t> of work done during this project course of time.</a:t>
                      </a:r>
                    </a:p>
                    <a:p>
                      <a:pPr marL="0" marR="0" lvl="0" indent="0" algn="l" defTabSz="914400" rtl="0" eaLnBrk="1" fontAlgn="auto" latinLnBrk="0" hangingPunct="1">
                        <a:lnSpc>
                          <a:spcPct val="100000"/>
                        </a:lnSpc>
                        <a:spcBef>
                          <a:spcPts val="0"/>
                        </a:spcBef>
                        <a:spcAft>
                          <a:spcPts val="0"/>
                        </a:spcAft>
                        <a:buClrTx/>
                        <a:buSzTx/>
                        <a:buFontTx/>
                        <a:buNone/>
                        <a:defRPr/>
                      </a:pPr>
                      <a:r>
                        <a:rPr lang="en-US" sz="1800" b="1" dirty="0">
                          <a:latin typeface="+mj-lt"/>
                          <a:cs typeface="Times New Roman" panose="02020603050405020304" pitchFamily="18" charset="0"/>
                        </a:rPr>
                        <a:t>DESIGNER</a:t>
                      </a:r>
                      <a:r>
                        <a:rPr lang="en-US" sz="1800" dirty="0">
                          <a:latin typeface="+mj-lt"/>
                          <a:cs typeface="Times New Roman" panose="02020603050405020304" pitchFamily="18" charset="0"/>
                        </a:rPr>
                        <a:t> – </a:t>
                      </a:r>
                      <a:r>
                        <a:rPr lang="en-US" sz="1600" dirty="0">
                          <a:latin typeface="+mj-lt"/>
                          <a:cs typeface="Times New Roman" panose="02020603050405020304" pitchFamily="18" charset="0"/>
                        </a:rPr>
                        <a:t>Shares their innovative and creative way for a solution.</a:t>
                      </a:r>
                    </a:p>
                  </a:txBody>
                  <a:tcPr marL="68580" marR="68580" marT="34290" marB="34290"/>
                </a:tc>
                <a:extLst>
                  <a:ext uri="{0D108BD9-81ED-4DB2-BD59-A6C34878D82A}">
                    <a16:rowId xmlns:a16="http://schemas.microsoft.com/office/drawing/2014/main" val="10006"/>
                  </a:ext>
                </a:extLst>
              </a:tr>
            </a:tbl>
          </a:graphicData>
        </a:graphic>
      </p:graphicFrame>
      <p:sp>
        <p:nvSpPr>
          <p:cNvPr id="7" name="Date Placeholder 2">
            <a:extLst>
              <a:ext uri="{FF2B5EF4-FFF2-40B4-BE49-F238E27FC236}">
                <a16:creationId xmlns:a16="http://schemas.microsoft.com/office/drawing/2014/main" id="{7BFDA5A0-77D6-4942-A90B-57D2081E327E}"/>
              </a:ext>
            </a:extLst>
          </p:cNvPr>
          <p:cNvSpPr>
            <a:spLocks noGrp="1"/>
          </p:cNvSpPr>
          <p:nvPr>
            <p:ph type="dt" sz="half" idx="10"/>
          </p:nvPr>
        </p:nvSpPr>
        <p:spPr>
          <a:xfrm>
            <a:off x="834188" y="6562425"/>
            <a:ext cx="2844800" cy="365125"/>
          </a:xfrm>
        </p:spPr>
        <p:txBody>
          <a:bodyPr/>
          <a:lstStyle/>
          <a:p>
            <a:pPr>
              <a:defRPr/>
            </a:pPr>
            <a:fld id="{53011119-914F-480C-A0B4-6C3FBA1257EC}" type="datetime1">
              <a:rPr lang="en-US" smtClean="0"/>
              <a:t>1/5/2021</a:t>
            </a:fld>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9BCF0-9737-4167-AC08-D9F10A4C3C0B}"/>
              </a:ext>
            </a:extLst>
          </p:cNvPr>
          <p:cNvSpPr>
            <a:spLocks noGrp="1"/>
          </p:cNvSpPr>
          <p:nvPr>
            <p:ph type="title"/>
          </p:nvPr>
        </p:nvSpPr>
        <p:spPr/>
        <p:txBody>
          <a:bodyPr/>
          <a:lstStyle/>
          <a:p>
            <a:pPr algn="l"/>
            <a:r>
              <a:rPr lang="en-IN" sz="3200" dirty="0"/>
              <a:t>BLOCK DIAGRAM</a:t>
            </a:r>
          </a:p>
        </p:txBody>
      </p:sp>
      <p:sp>
        <p:nvSpPr>
          <p:cNvPr id="3" name="Date Placeholder 2">
            <a:extLst>
              <a:ext uri="{FF2B5EF4-FFF2-40B4-BE49-F238E27FC236}">
                <a16:creationId xmlns:a16="http://schemas.microsoft.com/office/drawing/2014/main" id="{E5BA1590-076E-4202-B78F-2E6F3C9EBA56}"/>
              </a:ext>
            </a:extLst>
          </p:cNvPr>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a:extLst>
              <a:ext uri="{FF2B5EF4-FFF2-40B4-BE49-F238E27FC236}">
                <a16:creationId xmlns:a16="http://schemas.microsoft.com/office/drawing/2014/main" id="{3494051D-B854-4F64-8CE1-D82B05ADAA94}"/>
              </a:ext>
            </a:extLst>
          </p:cNvPr>
          <p:cNvSpPr>
            <a:spLocks noGrp="1"/>
          </p:cNvSpPr>
          <p:nvPr>
            <p:ph type="ftr" sz="quarter" idx="11"/>
          </p:nvPr>
        </p:nvSpPr>
        <p:spPr/>
        <p:txBody>
          <a:bodyPr/>
          <a:lstStyle/>
          <a:p>
            <a:pPr>
              <a:defRPr/>
            </a:pPr>
            <a:r>
              <a:rPr lang="en-US"/>
              <a:t>Design Thinking_Review I</a:t>
            </a:r>
          </a:p>
        </p:txBody>
      </p:sp>
      <p:sp>
        <p:nvSpPr>
          <p:cNvPr id="5" name="Slide Number Placeholder 4">
            <a:extLst>
              <a:ext uri="{FF2B5EF4-FFF2-40B4-BE49-F238E27FC236}">
                <a16:creationId xmlns:a16="http://schemas.microsoft.com/office/drawing/2014/main" id="{DD2C9E9B-91A0-4581-9D4D-C6FDB2EF8261}"/>
              </a:ext>
            </a:extLst>
          </p:cNvPr>
          <p:cNvSpPr>
            <a:spLocks noGrp="1"/>
          </p:cNvSpPr>
          <p:nvPr>
            <p:ph type="sldNum" sz="quarter" idx="12"/>
          </p:nvPr>
        </p:nvSpPr>
        <p:spPr/>
        <p:txBody>
          <a:bodyPr/>
          <a:lstStyle/>
          <a:p>
            <a:pPr>
              <a:defRPr/>
            </a:pPr>
            <a:fld id="{96EAEB65-B619-4318-AD53-F72CC027E795}" type="slidenum">
              <a:rPr lang="en-US" altLang="en-US" smtClean="0"/>
              <a:t>20</a:t>
            </a:fld>
            <a:endParaRPr lang="en-US" altLang="en-US"/>
          </a:p>
        </p:txBody>
      </p:sp>
      <p:sp>
        <p:nvSpPr>
          <p:cNvPr id="6" name="Rectangle: Rounded Corners 5">
            <a:extLst>
              <a:ext uri="{FF2B5EF4-FFF2-40B4-BE49-F238E27FC236}">
                <a16:creationId xmlns:a16="http://schemas.microsoft.com/office/drawing/2014/main" id="{C2AAC996-32B9-40A7-833B-31D51B9CD3F9}"/>
              </a:ext>
            </a:extLst>
          </p:cNvPr>
          <p:cNvSpPr/>
          <p:nvPr/>
        </p:nvSpPr>
        <p:spPr>
          <a:xfrm>
            <a:off x="1080654" y="1417638"/>
            <a:ext cx="1071418" cy="544946"/>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solidFill>
                  <a:schemeClr val="tx1"/>
                </a:solidFill>
              </a:rPr>
              <a:t>230V (AC)</a:t>
            </a:r>
          </a:p>
        </p:txBody>
      </p:sp>
      <p:sp>
        <p:nvSpPr>
          <p:cNvPr id="8" name="Rectangle: Rounded Corners 7">
            <a:extLst>
              <a:ext uri="{FF2B5EF4-FFF2-40B4-BE49-F238E27FC236}">
                <a16:creationId xmlns:a16="http://schemas.microsoft.com/office/drawing/2014/main" id="{7FC0AF65-28C6-4221-9617-8D80CA2EBD91}"/>
              </a:ext>
            </a:extLst>
          </p:cNvPr>
          <p:cNvSpPr/>
          <p:nvPr/>
        </p:nvSpPr>
        <p:spPr>
          <a:xfrm>
            <a:off x="1080654" y="2466109"/>
            <a:ext cx="1071418" cy="36512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solidFill>
                  <a:schemeClr val="tx1"/>
                </a:solidFill>
              </a:rPr>
              <a:t>P           N</a:t>
            </a:r>
          </a:p>
        </p:txBody>
      </p:sp>
      <p:sp>
        <p:nvSpPr>
          <p:cNvPr id="9" name="Rectangle: Rounded Corners 8">
            <a:extLst>
              <a:ext uri="{FF2B5EF4-FFF2-40B4-BE49-F238E27FC236}">
                <a16:creationId xmlns:a16="http://schemas.microsoft.com/office/drawing/2014/main" id="{E81BA438-1A0F-4416-9AB9-F66D7A024C85}"/>
              </a:ext>
            </a:extLst>
          </p:cNvPr>
          <p:cNvSpPr/>
          <p:nvPr/>
        </p:nvSpPr>
        <p:spPr>
          <a:xfrm>
            <a:off x="2216727" y="3334759"/>
            <a:ext cx="1052946" cy="36512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000" dirty="0">
                <a:solidFill>
                  <a:schemeClr val="tx1"/>
                </a:solidFill>
              </a:rPr>
              <a:t>POTENTIAL TRANSFORMER</a:t>
            </a:r>
          </a:p>
        </p:txBody>
      </p:sp>
      <p:sp>
        <p:nvSpPr>
          <p:cNvPr id="10" name="Rectangle: Rounded Corners 9">
            <a:extLst>
              <a:ext uri="{FF2B5EF4-FFF2-40B4-BE49-F238E27FC236}">
                <a16:creationId xmlns:a16="http://schemas.microsoft.com/office/drawing/2014/main" id="{DF56EA27-320F-4676-AD33-159DCB8DB4A7}"/>
              </a:ext>
            </a:extLst>
          </p:cNvPr>
          <p:cNvSpPr/>
          <p:nvPr/>
        </p:nvSpPr>
        <p:spPr>
          <a:xfrm>
            <a:off x="1644073" y="4147127"/>
            <a:ext cx="1071418" cy="3651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000" dirty="0">
                <a:solidFill>
                  <a:schemeClr val="tx1"/>
                </a:solidFill>
              </a:rPr>
              <a:t>CURRENT TRANSFORMER</a:t>
            </a:r>
          </a:p>
        </p:txBody>
      </p:sp>
      <p:sp>
        <p:nvSpPr>
          <p:cNvPr id="11" name="Rectangle: Rounded Corners 10">
            <a:extLst>
              <a:ext uri="{FF2B5EF4-FFF2-40B4-BE49-F238E27FC236}">
                <a16:creationId xmlns:a16="http://schemas.microsoft.com/office/drawing/2014/main" id="{63EF5D36-E928-4826-AFF4-55A5E00D7F90}"/>
              </a:ext>
            </a:extLst>
          </p:cNvPr>
          <p:cNvSpPr/>
          <p:nvPr/>
        </p:nvSpPr>
        <p:spPr>
          <a:xfrm>
            <a:off x="1080654" y="5290127"/>
            <a:ext cx="1071418" cy="36512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solidFill>
                  <a:schemeClr val="tx1"/>
                </a:solidFill>
              </a:rPr>
              <a:t>RELAY</a:t>
            </a:r>
          </a:p>
        </p:txBody>
      </p:sp>
      <p:sp>
        <p:nvSpPr>
          <p:cNvPr id="14" name="Rectangle: Rounded Corners 13">
            <a:extLst>
              <a:ext uri="{FF2B5EF4-FFF2-40B4-BE49-F238E27FC236}">
                <a16:creationId xmlns:a16="http://schemas.microsoft.com/office/drawing/2014/main" id="{1149F080-23D6-4C36-AD95-6F539C529D91}"/>
              </a:ext>
            </a:extLst>
          </p:cNvPr>
          <p:cNvSpPr/>
          <p:nvPr/>
        </p:nvSpPr>
        <p:spPr>
          <a:xfrm>
            <a:off x="2992581" y="1219419"/>
            <a:ext cx="1071418" cy="62359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200" dirty="0">
                <a:solidFill>
                  <a:schemeClr val="tx1"/>
                </a:solidFill>
              </a:rPr>
              <a:t>TRIPPING CIRCUIT</a:t>
            </a:r>
          </a:p>
        </p:txBody>
      </p:sp>
      <p:sp>
        <p:nvSpPr>
          <p:cNvPr id="15" name="Rectangle: Rounded Corners 14">
            <a:extLst>
              <a:ext uri="{FF2B5EF4-FFF2-40B4-BE49-F238E27FC236}">
                <a16:creationId xmlns:a16="http://schemas.microsoft.com/office/drawing/2014/main" id="{48764CF8-0AF5-470A-A2C5-C0E4E5A7AB61}"/>
              </a:ext>
            </a:extLst>
          </p:cNvPr>
          <p:cNvSpPr/>
          <p:nvPr/>
        </p:nvSpPr>
        <p:spPr>
          <a:xfrm>
            <a:off x="4622800" y="1348655"/>
            <a:ext cx="1071418" cy="36512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solidFill>
                  <a:schemeClr val="tx1"/>
                </a:solidFill>
              </a:rPr>
              <a:t>RELAY</a:t>
            </a:r>
          </a:p>
        </p:txBody>
      </p:sp>
      <p:sp>
        <p:nvSpPr>
          <p:cNvPr id="16" name="Rectangle: Rounded Corners 15">
            <a:extLst>
              <a:ext uri="{FF2B5EF4-FFF2-40B4-BE49-F238E27FC236}">
                <a16:creationId xmlns:a16="http://schemas.microsoft.com/office/drawing/2014/main" id="{0314CE2A-C3A1-4355-82BB-0FD988582468}"/>
              </a:ext>
            </a:extLst>
          </p:cNvPr>
          <p:cNvSpPr/>
          <p:nvPr/>
        </p:nvSpPr>
        <p:spPr>
          <a:xfrm>
            <a:off x="6289965" y="1337284"/>
            <a:ext cx="1163782" cy="36512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solidFill>
                  <a:schemeClr val="tx1"/>
                </a:solidFill>
              </a:rPr>
              <a:t>DRIVER</a:t>
            </a:r>
          </a:p>
        </p:txBody>
      </p:sp>
      <p:sp>
        <p:nvSpPr>
          <p:cNvPr id="17" name="Rectangle: Rounded Corners 16">
            <a:extLst>
              <a:ext uri="{FF2B5EF4-FFF2-40B4-BE49-F238E27FC236}">
                <a16:creationId xmlns:a16="http://schemas.microsoft.com/office/drawing/2014/main" id="{6AF4081E-3FD1-4BFF-8BD9-99879CB540C9}"/>
              </a:ext>
            </a:extLst>
          </p:cNvPr>
          <p:cNvSpPr/>
          <p:nvPr/>
        </p:nvSpPr>
        <p:spPr>
          <a:xfrm>
            <a:off x="6197602" y="1987181"/>
            <a:ext cx="1348509" cy="342221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900" b="1" dirty="0">
                <a:solidFill>
                  <a:schemeClr val="tx1"/>
                </a:solidFill>
              </a:rPr>
              <a:t>PIC MICROCONTROLLER</a:t>
            </a:r>
          </a:p>
          <a:p>
            <a:pPr algn="ctr"/>
            <a:endParaRPr lang="en-IN" sz="900" dirty="0">
              <a:solidFill>
                <a:schemeClr val="tx1"/>
              </a:solidFill>
            </a:endParaRPr>
          </a:p>
        </p:txBody>
      </p:sp>
      <p:sp>
        <p:nvSpPr>
          <p:cNvPr id="18" name="Rectangle: Rounded Corners 17">
            <a:extLst>
              <a:ext uri="{FF2B5EF4-FFF2-40B4-BE49-F238E27FC236}">
                <a16:creationId xmlns:a16="http://schemas.microsoft.com/office/drawing/2014/main" id="{BD317AA9-6B84-4543-AF59-29F1EB42310C}"/>
              </a:ext>
            </a:extLst>
          </p:cNvPr>
          <p:cNvSpPr/>
          <p:nvPr/>
        </p:nvSpPr>
        <p:spPr>
          <a:xfrm>
            <a:off x="8705272" y="2004685"/>
            <a:ext cx="1048328" cy="562483"/>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900" dirty="0">
                <a:solidFill>
                  <a:schemeClr val="tx1"/>
                </a:solidFill>
              </a:rPr>
              <a:t>SIGNAL CONDITIONONG UNIT</a:t>
            </a:r>
          </a:p>
        </p:txBody>
      </p:sp>
      <p:sp>
        <p:nvSpPr>
          <p:cNvPr id="21" name="Rectangle: Rounded Corners 20">
            <a:extLst>
              <a:ext uri="{FF2B5EF4-FFF2-40B4-BE49-F238E27FC236}">
                <a16:creationId xmlns:a16="http://schemas.microsoft.com/office/drawing/2014/main" id="{F530A0F2-43B8-4F2B-8ACC-EF7BD48D368B}"/>
              </a:ext>
            </a:extLst>
          </p:cNvPr>
          <p:cNvSpPr/>
          <p:nvPr/>
        </p:nvSpPr>
        <p:spPr>
          <a:xfrm>
            <a:off x="8765309" y="3596658"/>
            <a:ext cx="1062182" cy="550469"/>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000" dirty="0">
                <a:solidFill>
                  <a:schemeClr val="tx1"/>
                </a:solidFill>
              </a:rPr>
              <a:t>SIGNAL CONDITIONING UNIT</a:t>
            </a:r>
          </a:p>
        </p:txBody>
      </p:sp>
      <p:sp>
        <p:nvSpPr>
          <p:cNvPr id="23" name="Rectangle: Rounded Corners 22">
            <a:extLst>
              <a:ext uri="{FF2B5EF4-FFF2-40B4-BE49-F238E27FC236}">
                <a16:creationId xmlns:a16="http://schemas.microsoft.com/office/drawing/2014/main" id="{9E60D36B-DFCD-4D89-ADB9-814A990B7B25}"/>
              </a:ext>
            </a:extLst>
          </p:cNvPr>
          <p:cNvSpPr/>
          <p:nvPr/>
        </p:nvSpPr>
        <p:spPr>
          <a:xfrm>
            <a:off x="8626762" y="2804924"/>
            <a:ext cx="1348509" cy="445079"/>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200" dirty="0">
                <a:solidFill>
                  <a:schemeClr val="tx1"/>
                </a:solidFill>
              </a:rPr>
              <a:t>WIND SENSOR</a:t>
            </a:r>
          </a:p>
        </p:txBody>
      </p:sp>
      <p:sp>
        <p:nvSpPr>
          <p:cNvPr id="24" name="Rectangle: Rounded Corners 23">
            <a:extLst>
              <a:ext uri="{FF2B5EF4-FFF2-40B4-BE49-F238E27FC236}">
                <a16:creationId xmlns:a16="http://schemas.microsoft.com/office/drawing/2014/main" id="{183F75AF-3419-42CB-8292-9B4759C005AD}"/>
              </a:ext>
            </a:extLst>
          </p:cNvPr>
          <p:cNvSpPr/>
          <p:nvPr/>
        </p:nvSpPr>
        <p:spPr>
          <a:xfrm>
            <a:off x="8682181" y="4364901"/>
            <a:ext cx="1237672" cy="36512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solidFill>
                  <a:schemeClr val="tx1"/>
                </a:solidFill>
              </a:rPr>
              <a:t>BUZZER</a:t>
            </a:r>
          </a:p>
        </p:txBody>
      </p:sp>
      <p:sp>
        <p:nvSpPr>
          <p:cNvPr id="25" name="Rectangle: Rounded Corners 24">
            <a:extLst>
              <a:ext uri="{FF2B5EF4-FFF2-40B4-BE49-F238E27FC236}">
                <a16:creationId xmlns:a16="http://schemas.microsoft.com/office/drawing/2014/main" id="{34E9490E-1765-46A1-8D41-471105AA406A}"/>
              </a:ext>
            </a:extLst>
          </p:cNvPr>
          <p:cNvSpPr/>
          <p:nvPr/>
        </p:nvSpPr>
        <p:spPr>
          <a:xfrm>
            <a:off x="8432798" y="4988142"/>
            <a:ext cx="1948873" cy="328623"/>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200" dirty="0">
                <a:solidFill>
                  <a:schemeClr val="tx1"/>
                </a:solidFill>
              </a:rPr>
              <a:t>LEVEL CONVERTER</a:t>
            </a:r>
          </a:p>
        </p:txBody>
      </p:sp>
      <p:sp>
        <p:nvSpPr>
          <p:cNvPr id="26" name="Rectangle: Rounded Corners 25">
            <a:extLst>
              <a:ext uri="{FF2B5EF4-FFF2-40B4-BE49-F238E27FC236}">
                <a16:creationId xmlns:a16="http://schemas.microsoft.com/office/drawing/2014/main" id="{65F22A8A-4E65-4524-A695-83332003138D}"/>
              </a:ext>
            </a:extLst>
          </p:cNvPr>
          <p:cNvSpPr/>
          <p:nvPr/>
        </p:nvSpPr>
        <p:spPr>
          <a:xfrm>
            <a:off x="5985165" y="5752001"/>
            <a:ext cx="1773382" cy="453879"/>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solidFill>
                  <a:schemeClr val="tx1"/>
                </a:solidFill>
              </a:rPr>
              <a:t>LCD DISPLAY</a:t>
            </a:r>
          </a:p>
        </p:txBody>
      </p:sp>
      <p:sp>
        <p:nvSpPr>
          <p:cNvPr id="27" name="Rectangle: Rounded Corners 26">
            <a:extLst>
              <a:ext uri="{FF2B5EF4-FFF2-40B4-BE49-F238E27FC236}">
                <a16:creationId xmlns:a16="http://schemas.microsoft.com/office/drawing/2014/main" id="{F1CBD93F-CBE4-41ED-B2F7-161FAD8AB01C}"/>
              </a:ext>
            </a:extLst>
          </p:cNvPr>
          <p:cNvSpPr/>
          <p:nvPr/>
        </p:nvSpPr>
        <p:spPr>
          <a:xfrm>
            <a:off x="8880762" y="5843587"/>
            <a:ext cx="1052944" cy="463551"/>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600" dirty="0">
                <a:solidFill>
                  <a:schemeClr val="tx1"/>
                </a:solidFill>
              </a:rPr>
              <a:t>GSM</a:t>
            </a:r>
          </a:p>
        </p:txBody>
      </p:sp>
      <p:cxnSp>
        <p:nvCxnSpPr>
          <p:cNvPr id="29" name="Straight Arrow Connector 28">
            <a:extLst>
              <a:ext uri="{FF2B5EF4-FFF2-40B4-BE49-F238E27FC236}">
                <a16:creationId xmlns:a16="http://schemas.microsoft.com/office/drawing/2014/main" id="{895C6117-9ECC-409B-B81B-20AE1CD0743B}"/>
              </a:ext>
            </a:extLst>
          </p:cNvPr>
          <p:cNvCxnSpPr>
            <a:cxnSpLocks/>
          </p:cNvCxnSpPr>
          <p:nvPr/>
        </p:nvCxnSpPr>
        <p:spPr>
          <a:xfrm>
            <a:off x="1256146" y="1962584"/>
            <a:ext cx="0" cy="503525"/>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FDE6EDD3-09D7-4BFC-AD5E-6D85696B8B6C}"/>
              </a:ext>
            </a:extLst>
          </p:cNvPr>
          <p:cNvCxnSpPr/>
          <p:nvPr/>
        </p:nvCxnSpPr>
        <p:spPr>
          <a:xfrm>
            <a:off x="1246909" y="2831234"/>
            <a:ext cx="0" cy="2458893"/>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2502291B-AB87-4047-AE99-DD4825C18911}"/>
              </a:ext>
            </a:extLst>
          </p:cNvPr>
          <p:cNvCxnSpPr/>
          <p:nvPr/>
        </p:nvCxnSpPr>
        <p:spPr>
          <a:xfrm>
            <a:off x="1911927" y="2831234"/>
            <a:ext cx="0" cy="1315893"/>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3A07EA94-EC2A-45F8-A8CA-B98005F92503}"/>
              </a:ext>
            </a:extLst>
          </p:cNvPr>
          <p:cNvCxnSpPr>
            <a:stCxn id="15" idx="1"/>
            <a:endCxn id="14" idx="3"/>
          </p:cNvCxnSpPr>
          <p:nvPr/>
        </p:nvCxnSpPr>
        <p:spPr>
          <a:xfrm flipH="1">
            <a:off x="4063999" y="1531218"/>
            <a:ext cx="558801" cy="0"/>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AC8DB661-FEF0-44C1-84E2-F1448F365EF0}"/>
              </a:ext>
            </a:extLst>
          </p:cNvPr>
          <p:cNvCxnSpPr>
            <a:stCxn id="16" idx="1"/>
            <a:endCxn id="15" idx="3"/>
          </p:cNvCxnSpPr>
          <p:nvPr/>
        </p:nvCxnSpPr>
        <p:spPr>
          <a:xfrm flipH="1">
            <a:off x="5694218" y="1519847"/>
            <a:ext cx="595747" cy="11371"/>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53" name="Rectangle: Rounded Corners 52">
            <a:extLst>
              <a:ext uri="{FF2B5EF4-FFF2-40B4-BE49-F238E27FC236}">
                <a16:creationId xmlns:a16="http://schemas.microsoft.com/office/drawing/2014/main" id="{4D29ABC6-F364-4F2E-9BBD-8FDBE5CBB9DE}"/>
              </a:ext>
            </a:extLst>
          </p:cNvPr>
          <p:cNvSpPr/>
          <p:nvPr/>
        </p:nvSpPr>
        <p:spPr>
          <a:xfrm>
            <a:off x="3851553" y="3259524"/>
            <a:ext cx="1293095" cy="5155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100" dirty="0">
                <a:solidFill>
                  <a:schemeClr val="tx1"/>
                </a:solidFill>
              </a:rPr>
              <a:t>SIGNAL CONDTIONING UNIT</a:t>
            </a:r>
          </a:p>
        </p:txBody>
      </p:sp>
      <p:sp>
        <p:nvSpPr>
          <p:cNvPr id="54" name="Rectangle: Rounded Corners 53">
            <a:extLst>
              <a:ext uri="{FF2B5EF4-FFF2-40B4-BE49-F238E27FC236}">
                <a16:creationId xmlns:a16="http://schemas.microsoft.com/office/drawing/2014/main" id="{C8557AD0-AB35-4A72-B4C0-10C680C4DC77}"/>
              </a:ext>
            </a:extLst>
          </p:cNvPr>
          <p:cNvSpPr/>
          <p:nvPr/>
        </p:nvSpPr>
        <p:spPr>
          <a:xfrm>
            <a:off x="3851561" y="4080309"/>
            <a:ext cx="1293096" cy="4987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100" dirty="0">
                <a:solidFill>
                  <a:schemeClr val="tx1"/>
                </a:solidFill>
              </a:rPr>
              <a:t>SIGNAL</a:t>
            </a:r>
          </a:p>
          <a:p>
            <a:pPr algn="ctr"/>
            <a:r>
              <a:rPr lang="en-IN" sz="1100" dirty="0">
                <a:solidFill>
                  <a:schemeClr val="tx1"/>
                </a:solidFill>
              </a:rPr>
              <a:t>CONDITINING</a:t>
            </a:r>
          </a:p>
          <a:p>
            <a:pPr algn="ctr"/>
            <a:r>
              <a:rPr lang="en-IN" sz="1100" dirty="0">
                <a:solidFill>
                  <a:schemeClr val="tx1"/>
                </a:solidFill>
              </a:rPr>
              <a:t>UNIT</a:t>
            </a:r>
          </a:p>
        </p:txBody>
      </p:sp>
      <p:sp>
        <p:nvSpPr>
          <p:cNvPr id="55" name="Rectangle: Rounded Corners 54">
            <a:extLst>
              <a:ext uri="{FF2B5EF4-FFF2-40B4-BE49-F238E27FC236}">
                <a16:creationId xmlns:a16="http://schemas.microsoft.com/office/drawing/2014/main" id="{84AD0DC6-BF37-41E8-AE5F-853B43F8957E}"/>
              </a:ext>
            </a:extLst>
          </p:cNvPr>
          <p:cNvSpPr/>
          <p:nvPr/>
        </p:nvSpPr>
        <p:spPr>
          <a:xfrm>
            <a:off x="3422070" y="5232607"/>
            <a:ext cx="1450113" cy="4538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600" dirty="0">
                <a:solidFill>
                  <a:schemeClr val="tx1"/>
                </a:solidFill>
              </a:rPr>
              <a:t>LOAD</a:t>
            </a:r>
          </a:p>
        </p:txBody>
      </p:sp>
      <p:cxnSp>
        <p:nvCxnSpPr>
          <p:cNvPr id="57" name="Straight Arrow Connector 56">
            <a:extLst>
              <a:ext uri="{FF2B5EF4-FFF2-40B4-BE49-F238E27FC236}">
                <a16:creationId xmlns:a16="http://schemas.microsoft.com/office/drawing/2014/main" id="{BB49B2CC-673D-456A-95A6-4DA4FAF913CA}"/>
              </a:ext>
            </a:extLst>
          </p:cNvPr>
          <p:cNvCxnSpPr>
            <a:stCxn id="11" idx="3"/>
            <a:endCxn id="55" idx="1"/>
          </p:cNvCxnSpPr>
          <p:nvPr/>
        </p:nvCxnSpPr>
        <p:spPr>
          <a:xfrm flipV="1">
            <a:off x="2152072" y="5459547"/>
            <a:ext cx="1269998" cy="13143"/>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9" name="Straight Arrow Connector 58">
            <a:extLst>
              <a:ext uri="{FF2B5EF4-FFF2-40B4-BE49-F238E27FC236}">
                <a16:creationId xmlns:a16="http://schemas.microsoft.com/office/drawing/2014/main" id="{ED1098CD-D516-4F14-B327-B31BAE655A76}"/>
              </a:ext>
            </a:extLst>
          </p:cNvPr>
          <p:cNvCxnSpPr>
            <a:cxnSpLocks/>
          </p:cNvCxnSpPr>
          <p:nvPr/>
        </p:nvCxnSpPr>
        <p:spPr>
          <a:xfrm flipV="1">
            <a:off x="2701638" y="4246561"/>
            <a:ext cx="1136070" cy="1"/>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69B2A8EE-08C3-468C-A76A-071EB3B74C87}"/>
              </a:ext>
            </a:extLst>
          </p:cNvPr>
          <p:cNvCxnSpPr>
            <a:cxnSpLocks/>
          </p:cNvCxnSpPr>
          <p:nvPr/>
        </p:nvCxnSpPr>
        <p:spPr>
          <a:xfrm flipV="1">
            <a:off x="2701638" y="4421319"/>
            <a:ext cx="1136070" cy="1"/>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3" name="Straight Arrow Connector 62">
            <a:extLst>
              <a:ext uri="{FF2B5EF4-FFF2-40B4-BE49-F238E27FC236}">
                <a16:creationId xmlns:a16="http://schemas.microsoft.com/office/drawing/2014/main" id="{7D05D224-0457-4F25-B3CD-63ADDCA7E94A}"/>
              </a:ext>
            </a:extLst>
          </p:cNvPr>
          <p:cNvCxnSpPr>
            <a:cxnSpLocks/>
          </p:cNvCxnSpPr>
          <p:nvPr/>
        </p:nvCxnSpPr>
        <p:spPr>
          <a:xfrm>
            <a:off x="3288135" y="3406143"/>
            <a:ext cx="568053" cy="0"/>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F2AE9C52-C0AB-4D75-8D07-CE6FEAD153A2}"/>
              </a:ext>
            </a:extLst>
          </p:cNvPr>
          <p:cNvCxnSpPr>
            <a:cxnSpLocks/>
          </p:cNvCxnSpPr>
          <p:nvPr/>
        </p:nvCxnSpPr>
        <p:spPr>
          <a:xfrm>
            <a:off x="3269672" y="3614064"/>
            <a:ext cx="581881" cy="12208"/>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BBF66569-2B78-44BF-8728-4B1DD8D41DFB}"/>
              </a:ext>
            </a:extLst>
          </p:cNvPr>
          <p:cNvCxnSpPr>
            <a:cxnSpLocks/>
            <a:stCxn id="53" idx="3"/>
          </p:cNvCxnSpPr>
          <p:nvPr/>
        </p:nvCxnSpPr>
        <p:spPr>
          <a:xfrm>
            <a:off x="5144648" y="3517319"/>
            <a:ext cx="1043717" cy="2"/>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69" name="Straight Arrow Connector 68">
            <a:extLst>
              <a:ext uri="{FF2B5EF4-FFF2-40B4-BE49-F238E27FC236}">
                <a16:creationId xmlns:a16="http://schemas.microsoft.com/office/drawing/2014/main" id="{E1FDE262-6A58-42D4-9E2B-15CB6DC11A2F}"/>
              </a:ext>
            </a:extLst>
          </p:cNvPr>
          <p:cNvCxnSpPr>
            <a:cxnSpLocks/>
            <a:stCxn id="54" idx="3"/>
          </p:cNvCxnSpPr>
          <p:nvPr/>
        </p:nvCxnSpPr>
        <p:spPr>
          <a:xfrm flipV="1">
            <a:off x="5144657" y="4329688"/>
            <a:ext cx="1043708" cy="1"/>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1" name="Straight Arrow Connector 70">
            <a:extLst>
              <a:ext uri="{FF2B5EF4-FFF2-40B4-BE49-F238E27FC236}">
                <a16:creationId xmlns:a16="http://schemas.microsoft.com/office/drawing/2014/main" id="{A55553F8-8CCE-4A0A-BFBA-67C7BC18C20C}"/>
              </a:ext>
            </a:extLst>
          </p:cNvPr>
          <p:cNvCxnSpPr/>
          <p:nvPr/>
        </p:nvCxnSpPr>
        <p:spPr>
          <a:xfrm>
            <a:off x="1902690" y="1974731"/>
            <a:ext cx="0" cy="491378"/>
          </a:xfrm>
          <a:prstGeom prst="straightConnector1">
            <a:avLst/>
          </a:prstGeom>
          <a:ln w="1905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5DFDE191-4D86-4EB2-ADB5-E889A7D4A33F}"/>
              </a:ext>
            </a:extLst>
          </p:cNvPr>
          <p:cNvCxnSpPr>
            <a:cxnSpLocks/>
          </p:cNvCxnSpPr>
          <p:nvPr/>
        </p:nvCxnSpPr>
        <p:spPr>
          <a:xfrm flipH="1">
            <a:off x="7564584" y="2292128"/>
            <a:ext cx="1126833" cy="2844"/>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6E2E4E9-AA87-4F6A-9ED8-68EB07E744AE}"/>
              </a:ext>
            </a:extLst>
          </p:cNvPr>
          <p:cNvCxnSpPr>
            <a:cxnSpLocks/>
            <a:stCxn id="23" idx="2"/>
            <a:endCxn id="21" idx="0"/>
          </p:cNvCxnSpPr>
          <p:nvPr/>
        </p:nvCxnSpPr>
        <p:spPr>
          <a:xfrm flipH="1">
            <a:off x="9296400" y="3250003"/>
            <a:ext cx="4617" cy="346655"/>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AB57BE-9B08-4C49-B752-E0552A88FEA6}"/>
              </a:ext>
            </a:extLst>
          </p:cNvPr>
          <p:cNvCxnSpPr>
            <a:cxnSpLocks/>
            <a:stCxn id="21" idx="1"/>
          </p:cNvCxnSpPr>
          <p:nvPr/>
        </p:nvCxnSpPr>
        <p:spPr>
          <a:xfrm flipH="1" flipV="1">
            <a:off x="7555347" y="3871892"/>
            <a:ext cx="1209962" cy="1"/>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E3FBEC53-C5DA-46FD-A3B2-526BFB671B47}"/>
              </a:ext>
            </a:extLst>
          </p:cNvPr>
          <p:cNvSpPr/>
          <p:nvPr/>
        </p:nvSpPr>
        <p:spPr>
          <a:xfrm>
            <a:off x="8555181" y="1133002"/>
            <a:ext cx="1348509" cy="52026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200" dirty="0">
                <a:solidFill>
                  <a:schemeClr val="tx1"/>
                </a:solidFill>
              </a:rPr>
              <a:t>RAIN SENSOR</a:t>
            </a:r>
          </a:p>
        </p:txBody>
      </p:sp>
      <p:cxnSp>
        <p:nvCxnSpPr>
          <p:cNvPr id="84" name="Straight Arrow Connector 83">
            <a:extLst>
              <a:ext uri="{FF2B5EF4-FFF2-40B4-BE49-F238E27FC236}">
                <a16:creationId xmlns:a16="http://schemas.microsoft.com/office/drawing/2014/main" id="{BFBC7B2A-30AB-4BBA-AAA1-CAA21F86C8DA}"/>
              </a:ext>
            </a:extLst>
          </p:cNvPr>
          <p:cNvCxnSpPr>
            <a:cxnSpLocks/>
            <a:stCxn id="82" idx="2"/>
            <a:endCxn id="18" idx="0"/>
          </p:cNvCxnSpPr>
          <p:nvPr/>
        </p:nvCxnSpPr>
        <p:spPr>
          <a:xfrm>
            <a:off x="9229436" y="1653270"/>
            <a:ext cx="0" cy="351415"/>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B20E0E7-C37A-41CE-A6DC-100703F671AF}"/>
              </a:ext>
            </a:extLst>
          </p:cNvPr>
          <p:cNvCxnSpPr>
            <a:endCxn id="24" idx="1"/>
          </p:cNvCxnSpPr>
          <p:nvPr/>
        </p:nvCxnSpPr>
        <p:spPr>
          <a:xfrm>
            <a:off x="7555348" y="4547463"/>
            <a:ext cx="1126833" cy="1"/>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6492392-7A73-4182-B004-9F017405E79B}"/>
              </a:ext>
            </a:extLst>
          </p:cNvPr>
          <p:cNvCxnSpPr>
            <a:cxnSpLocks/>
            <a:endCxn id="25" idx="1"/>
          </p:cNvCxnSpPr>
          <p:nvPr/>
        </p:nvCxnSpPr>
        <p:spPr>
          <a:xfrm>
            <a:off x="7555347" y="5152454"/>
            <a:ext cx="877451"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80080B9-69C1-4527-AB79-60F744D3E2F1}"/>
              </a:ext>
            </a:extLst>
          </p:cNvPr>
          <p:cNvCxnSpPr>
            <a:cxnSpLocks/>
            <a:stCxn id="25" idx="2"/>
            <a:endCxn id="27" idx="0"/>
          </p:cNvCxnSpPr>
          <p:nvPr/>
        </p:nvCxnSpPr>
        <p:spPr>
          <a:xfrm flipH="1">
            <a:off x="9407234" y="5316765"/>
            <a:ext cx="1" cy="526822"/>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6F4EA7B-7F2D-4451-B778-902C48C9DF4B}"/>
              </a:ext>
            </a:extLst>
          </p:cNvPr>
          <p:cNvCxnSpPr>
            <a:stCxn id="17" idx="2"/>
            <a:endCxn id="26" idx="0"/>
          </p:cNvCxnSpPr>
          <p:nvPr/>
        </p:nvCxnSpPr>
        <p:spPr>
          <a:xfrm flipH="1">
            <a:off x="6871856" y="5409398"/>
            <a:ext cx="1" cy="342603"/>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7A2211C-183D-4FBC-916F-F97E10DC99A7}"/>
              </a:ext>
            </a:extLst>
          </p:cNvPr>
          <p:cNvCxnSpPr>
            <a:cxnSpLocks/>
            <a:stCxn id="17" idx="0"/>
            <a:endCxn id="16" idx="2"/>
          </p:cNvCxnSpPr>
          <p:nvPr/>
        </p:nvCxnSpPr>
        <p:spPr>
          <a:xfrm flipH="1" flipV="1">
            <a:off x="6871856" y="1702409"/>
            <a:ext cx="1" cy="28477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F7ADC3DB-8CEF-4885-B2EE-35368404E72E}"/>
              </a:ext>
            </a:extLst>
          </p:cNvPr>
          <p:cNvCxnSpPr>
            <a:stCxn id="14" idx="1"/>
          </p:cNvCxnSpPr>
          <p:nvPr/>
        </p:nvCxnSpPr>
        <p:spPr>
          <a:xfrm rot="10800000" flipV="1">
            <a:off x="1902691" y="1531218"/>
            <a:ext cx="1089891" cy="683128"/>
          </a:xfrm>
          <a:prstGeom prst="bentConnector3">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329F11E-5303-49BB-8E17-F4889FE28758}"/>
              </a:ext>
            </a:extLst>
          </p:cNvPr>
          <p:cNvCxnSpPr>
            <a:cxnSpLocks/>
          </p:cNvCxnSpPr>
          <p:nvPr/>
        </p:nvCxnSpPr>
        <p:spPr>
          <a:xfrm>
            <a:off x="1911937" y="3688912"/>
            <a:ext cx="304790" cy="0"/>
          </a:xfrm>
          <a:prstGeom prst="straightConnector1">
            <a:avLst/>
          </a:prstGeom>
          <a:ln w="1905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73D0A8DB-F689-4E90-90FB-ACC3694F4837}"/>
              </a:ext>
            </a:extLst>
          </p:cNvPr>
          <p:cNvCxnSpPr>
            <a:cxnSpLocks/>
          </p:cNvCxnSpPr>
          <p:nvPr/>
        </p:nvCxnSpPr>
        <p:spPr>
          <a:xfrm>
            <a:off x="1246909" y="3406143"/>
            <a:ext cx="581891"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4" name="Arc 143">
            <a:extLst>
              <a:ext uri="{FF2B5EF4-FFF2-40B4-BE49-F238E27FC236}">
                <a16:creationId xmlns:a16="http://schemas.microsoft.com/office/drawing/2014/main" id="{E1752A06-633E-414B-969C-219BDBF08670}"/>
              </a:ext>
            </a:extLst>
          </p:cNvPr>
          <p:cNvSpPr/>
          <p:nvPr/>
        </p:nvSpPr>
        <p:spPr>
          <a:xfrm rot="15561458">
            <a:off x="1792060" y="3291585"/>
            <a:ext cx="267455" cy="204416"/>
          </a:xfrm>
          <a:prstGeom prst="arc">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5" name="Arc 144">
            <a:extLst>
              <a:ext uri="{FF2B5EF4-FFF2-40B4-BE49-F238E27FC236}">
                <a16:creationId xmlns:a16="http://schemas.microsoft.com/office/drawing/2014/main" id="{E25561B3-5B8B-435F-9C97-26F473FBE99E}"/>
              </a:ext>
            </a:extLst>
          </p:cNvPr>
          <p:cNvSpPr/>
          <p:nvPr/>
        </p:nvSpPr>
        <p:spPr>
          <a:xfrm rot="1716602">
            <a:off x="1737975" y="3251202"/>
            <a:ext cx="277744" cy="190922"/>
          </a:xfrm>
          <a:prstGeom prst="arc">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47" name="Straight Arrow Connector 146">
            <a:extLst>
              <a:ext uri="{FF2B5EF4-FFF2-40B4-BE49-F238E27FC236}">
                <a16:creationId xmlns:a16="http://schemas.microsoft.com/office/drawing/2014/main" id="{30B0F2B5-0AB2-4257-BA64-F5877230F056}"/>
              </a:ext>
            </a:extLst>
          </p:cNvPr>
          <p:cNvCxnSpPr>
            <a:cxnSpLocks/>
            <a:stCxn id="145" idx="2"/>
          </p:cNvCxnSpPr>
          <p:nvPr/>
        </p:nvCxnSpPr>
        <p:spPr>
          <a:xfrm flipV="1">
            <a:off x="1998763" y="3406143"/>
            <a:ext cx="226745" cy="7018"/>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4A53734-EFBD-486E-927B-BAAB20FE3E15}"/>
              </a:ext>
            </a:extLst>
          </p:cNvPr>
          <p:cNvCxnSpPr>
            <a:cxnSpLocks/>
          </p:cNvCxnSpPr>
          <p:nvPr/>
        </p:nvCxnSpPr>
        <p:spPr>
          <a:xfrm>
            <a:off x="1911927" y="4512252"/>
            <a:ext cx="0" cy="7778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758469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EAF8-5FA3-4F69-859E-10A073B6FBA0}"/>
              </a:ext>
            </a:extLst>
          </p:cNvPr>
          <p:cNvSpPr>
            <a:spLocks noGrp="1"/>
          </p:cNvSpPr>
          <p:nvPr>
            <p:ph type="title"/>
          </p:nvPr>
        </p:nvSpPr>
        <p:spPr>
          <a:xfrm>
            <a:off x="543339" y="2448338"/>
            <a:ext cx="10972800" cy="1341783"/>
          </a:xfrm>
        </p:spPr>
        <p:txBody>
          <a:bodyPr/>
          <a:lstStyle/>
          <a:p>
            <a:r>
              <a:rPr lang="en-IN" b="1" dirty="0">
                <a:latin typeface="Times New Roman" panose="02020603050405020304" pitchFamily="18" charset="0"/>
                <a:cs typeface="Times New Roman" panose="02020603050405020304" pitchFamily="18" charset="0"/>
              </a:rPr>
              <a:t>THANK YOU</a:t>
            </a:r>
            <a:endParaRPr lang="en-US"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2EC376B-709A-4CDB-8146-AD42DEB1F2D7}"/>
              </a:ext>
            </a:extLst>
          </p:cNvPr>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a:extLst>
              <a:ext uri="{FF2B5EF4-FFF2-40B4-BE49-F238E27FC236}">
                <a16:creationId xmlns:a16="http://schemas.microsoft.com/office/drawing/2014/main" id="{F648F7EF-F2EA-4631-AB09-4040B56B6034}"/>
              </a:ext>
            </a:extLst>
          </p:cNvPr>
          <p:cNvSpPr>
            <a:spLocks noGrp="1"/>
          </p:cNvSpPr>
          <p:nvPr>
            <p:ph type="ftr" sz="quarter" idx="11"/>
          </p:nvPr>
        </p:nvSpPr>
        <p:spPr/>
        <p:txBody>
          <a:bodyPr/>
          <a:lstStyle/>
          <a:p>
            <a:pPr>
              <a:defRPr/>
            </a:pPr>
            <a:r>
              <a:rPr lang="en-US"/>
              <a:t>Design Thinking_Review I</a:t>
            </a:r>
          </a:p>
        </p:txBody>
      </p:sp>
      <p:sp>
        <p:nvSpPr>
          <p:cNvPr id="5" name="Slide Number Placeholder 4">
            <a:extLst>
              <a:ext uri="{FF2B5EF4-FFF2-40B4-BE49-F238E27FC236}">
                <a16:creationId xmlns:a16="http://schemas.microsoft.com/office/drawing/2014/main" id="{8DB3898E-4BEE-4172-8300-87E23FA2AD1E}"/>
              </a:ext>
            </a:extLst>
          </p:cNvPr>
          <p:cNvSpPr>
            <a:spLocks noGrp="1"/>
          </p:cNvSpPr>
          <p:nvPr>
            <p:ph type="sldNum" sz="quarter" idx="12"/>
          </p:nvPr>
        </p:nvSpPr>
        <p:spPr/>
        <p:txBody>
          <a:bodyPr/>
          <a:lstStyle/>
          <a:p>
            <a:pPr>
              <a:defRPr/>
            </a:pPr>
            <a:fld id="{96EAEB65-B619-4318-AD53-F72CC027E795}" type="slidenum">
              <a:rPr lang="en-US" altLang="en-US" smtClean="0"/>
              <a:t>21</a:t>
            </a:fld>
            <a:endParaRPr lang="en-US" altLang="en-US"/>
          </a:p>
        </p:txBody>
      </p:sp>
    </p:spTree>
    <p:extLst>
      <p:ext uri="{BB962C8B-B14F-4D97-AF65-F5344CB8AC3E}">
        <p14:creationId xmlns:p14="http://schemas.microsoft.com/office/powerpoint/2010/main" val="27478558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6523"/>
            <a:ext cx="10363200" cy="228603"/>
          </a:xfrm>
        </p:spPr>
        <p:txBody>
          <a:bodyPr/>
          <a:lstStyle/>
          <a:p>
            <a:r>
              <a:rPr lang="en-US" sz="3200" b="1" dirty="0">
                <a:latin typeface="Times New Roman" panose="02020603050405020304" pitchFamily="18" charset="0"/>
                <a:cs typeface="Times New Roman" panose="02020603050405020304" pitchFamily="18" charset="0"/>
              </a:rPr>
              <a:t>SUSTAINABLE DEVELOPMENT GOALS</a:t>
            </a:r>
            <a:endParaRPr lang="en-IN" sz="32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454400" y="3487434"/>
            <a:ext cx="7823201" cy="2309312"/>
          </a:xfrm>
        </p:spPr>
        <p:txBody>
          <a:bodyPr/>
          <a:lstStyle/>
          <a:p>
            <a:pPr algn="just">
              <a:tabLst>
                <a:tab pos="0" algn="l"/>
                <a:tab pos="984250" algn="l"/>
              </a:tabLst>
            </a:pPr>
            <a:r>
              <a:rPr lang="en-IN" sz="2800" b="1" cap="all" dirty="0">
                <a:solidFill>
                  <a:schemeClr val="tx1"/>
                </a:solidFill>
                <a:latin typeface="Times New Roman" panose="02020603050405020304" pitchFamily="18" charset="0"/>
                <a:cs typeface="Times New Roman" panose="02020603050405020304" pitchFamily="18" charset="0"/>
              </a:rPr>
              <a:t>SUSTAINABLE ECONOMIC GROWTH: </a:t>
            </a:r>
            <a:r>
              <a:rPr lang="en-IN" sz="2800" cap="all" dirty="0">
                <a:solidFill>
                  <a:schemeClr val="tx1"/>
                </a:solidFill>
                <a:latin typeface="Times New Roman" panose="02020603050405020304" pitchFamily="18" charset="0"/>
                <a:cs typeface="Times New Roman" panose="02020603050405020304" pitchFamily="18" charset="0"/>
              </a:rPr>
              <a:t>B</a:t>
            </a:r>
            <a:r>
              <a:rPr lang="en-IN" sz="2800" dirty="0">
                <a:solidFill>
                  <a:schemeClr val="tx1"/>
                </a:solidFill>
                <a:latin typeface="Times New Roman" panose="02020603050405020304" pitchFamily="18" charset="0"/>
                <a:cs typeface="Times New Roman" panose="02020603050405020304" pitchFamily="18" charset="0"/>
              </a:rPr>
              <a:t>y reducing the cost of purchase and maintenance of the transformer	and it creates decent jobs,</a:t>
            </a:r>
            <a:r>
              <a:rPr lang="en-US" sz="1600" dirty="0">
                <a:solidFill>
                  <a:prstClr val="black"/>
                </a:solidFill>
                <a:latin typeface="Calibri" panose="020F0502020204030204"/>
                <a:cs typeface="+mn-cs"/>
              </a:rPr>
              <a:t> </a:t>
            </a:r>
            <a:r>
              <a:rPr lang="en-US" sz="2800" dirty="0">
                <a:solidFill>
                  <a:prstClr val="black"/>
                </a:solidFill>
                <a:latin typeface="Times New Roman" panose="02020603050405020304" pitchFamily="18" charset="0"/>
                <a:cs typeface="Times New Roman" panose="02020603050405020304" pitchFamily="18" charset="0"/>
              </a:rPr>
              <a:t>entrepreneurship</a:t>
            </a:r>
            <a:r>
              <a:rPr lang="en-IN" sz="2800" dirty="0">
                <a:solidFill>
                  <a:schemeClr val="tx1"/>
                </a:solidFill>
                <a:latin typeface="Times New Roman" panose="02020603050405020304" pitchFamily="18" charset="0"/>
                <a:cs typeface="Times New Roman" panose="02020603050405020304" pitchFamily="18" charset="0"/>
              </a:rPr>
              <a:t> it </a:t>
            </a:r>
            <a:r>
              <a:rPr lang="en-US" sz="2800" dirty="0">
                <a:solidFill>
                  <a:prstClr val="black"/>
                </a:solidFill>
                <a:latin typeface="Times New Roman" panose="02020603050405020304" pitchFamily="18" charset="0"/>
                <a:cs typeface="Times New Roman" panose="02020603050405020304" pitchFamily="18" charset="0"/>
              </a:rPr>
              <a:t>including through access to financial services.</a:t>
            </a:r>
            <a:endParaRPr lang="en-IN" sz="2800" cap="all"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2187AB7D-3F8F-4C56-946E-77A9BA16C1FF}" type="datetime1">
              <a:rPr lang="en-US" smtClean="0"/>
              <a:t>1/5/2021</a:t>
            </a:fld>
            <a:endParaRPr lang="en-US" dirty="0"/>
          </a:p>
        </p:txBody>
      </p:sp>
      <p:sp>
        <p:nvSpPr>
          <p:cNvPr id="5" name="Footer Placeholder 4"/>
          <p:cNvSpPr>
            <a:spLocks noGrp="1"/>
          </p:cNvSpPr>
          <p:nvPr>
            <p:ph type="ftr" sz="quarter" idx="11"/>
          </p:nvPr>
        </p:nvSpPr>
        <p:spPr/>
        <p:txBody>
          <a:bodyPr/>
          <a:lstStyle/>
          <a:p>
            <a:pPr>
              <a:defRPr/>
            </a:pPr>
            <a:r>
              <a:rPr lang="en-US"/>
              <a:t>Design Thinking_Review I</a:t>
            </a:r>
            <a:endParaRPr lang="en-US" dirty="0"/>
          </a:p>
        </p:txBody>
      </p:sp>
      <p:sp>
        <p:nvSpPr>
          <p:cNvPr id="6" name="Slide Number Placeholder 5"/>
          <p:cNvSpPr>
            <a:spLocks noGrp="1"/>
          </p:cNvSpPr>
          <p:nvPr>
            <p:ph type="sldNum" sz="quarter" idx="12"/>
          </p:nvPr>
        </p:nvSpPr>
        <p:spPr/>
        <p:txBody>
          <a:bodyPr/>
          <a:lstStyle/>
          <a:p>
            <a:pPr>
              <a:defRPr/>
            </a:pPr>
            <a:fld id="{803155C6-1B0C-48C0-8F7B-C541BDFACED3}" type="slidenum">
              <a:rPr lang="en-US" altLang="en-US" smtClean="0"/>
              <a:t>3</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45316"/>
            <a:ext cx="2612208" cy="1944282"/>
          </a:xfrm>
          <a:prstGeom prst="rect">
            <a:avLst/>
          </a:prstGeom>
        </p:spPr>
      </p:pic>
      <p:pic>
        <p:nvPicPr>
          <p:cNvPr id="8" name="Picture 7"/>
          <p:cNvPicPr>
            <a:picLocks noChangeAspect="1"/>
          </p:cNvPicPr>
          <p:nvPr/>
        </p:nvPicPr>
        <p:blipFill>
          <a:blip r:embed="rId3"/>
          <a:stretch>
            <a:fillRect/>
          </a:stretch>
        </p:blipFill>
        <p:spPr>
          <a:xfrm>
            <a:off x="609600" y="3490186"/>
            <a:ext cx="2612209" cy="2265577"/>
          </a:xfrm>
          <a:prstGeom prst="rect">
            <a:avLst/>
          </a:prstGeom>
        </p:spPr>
      </p:pic>
      <p:sp>
        <p:nvSpPr>
          <p:cNvPr id="12" name="TextBox 11"/>
          <p:cNvSpPr txBox="1"/>
          <p:nvPr/>
        </p:nvSpPr>
        <p:spPr>
          <a:xfrm flipH="1">
            <a:off x="3454400" y="1180874"/>
            <a:ext cx="7823200" cy="1815882"/>
          </a:xfrm>
          <a:prstGeom prst="rect">
            <a:avLst/>
          </a:prstGeom>
          <a:noFill/>
        </p:spPr>
        <p:txBody>
          <a:bodyPr wrap="square" rtlCol="0">
            <a:spAutoFit/>
          </a:bodyPr>
          <a:lstStyle/>
          <a:p>
            <a:r>
              <a:rPr lang="en-US" sz="2800" b="1" dirty="0">
                <a:latin typeface="Times New Roman" panose="02020603050405020304" pitchFamily="18" charset="0"/>
                <a:ea typeface="Tahoma" panose="020B0604030504040204" pitchFamily="34" charset="0"/>
                <a:cs typeface="Times New Roman" panose="02020603050405020304" pitchFamily="18" charset="0"/>
              </a:rPr>
              <a:t>DEVELOP SUSTAINABLE, INNOVATIVEAND INCLUSIVE INFRASTRUCTURES</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This may be one of the innovative ideas to turn off the transformer during havoc situations.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474" y="260989"/>
            <a:ext cx="10972800" cy="365125"/>
          </a:xfrm>
        </p:spPr>
        <p:txBody>
          <a:bodyPr/>
          <a:lstStyle/>
          <a:p>
            <a:r>
              <a:rPr lang="en-US" sz="2800" b="1" dirty="0">
                <a:latin typeface="Times New Roman" panose="02020603050405020304" pitchFamily="18" charset="0"/>
                <a:cs typeface="Times New Roman" panose="02020603050405020304" pitchFamily="18" charset="0"/>
              </a:rPr>
              <a:t>OVERVIEW</a:t>
            </a:r>
            <a:br>
              <a:rPr lang="en-US" sz="2400" b="1"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273C9F27-1281-4E9E-8D81-77F3B5B863D2}" type="datetime1">
              <a:rPr lang="en-US" smtClean="0"/>
              <a:t>1/5/2021</a:t>
            </a:fld>
            <a:endParaRPr lang="en-US"/>
          </a:p>
        </p:txBody>
      </p:sp>
      <p:sp>
        <p:nvSpPr>
          <p:cNvPr id="5" name="Footer Placeholder 4"/>
          <p:cNvSpPr>
            <a:spLocks noGrp="1"/>
          </p:cNvSpPr>
          <p:nvPr>
            <p:ph type="ftr" sz="quarter" idx="11"/>
          </p:nvPr>
        </p:nvSpPr>
        <p:spPr/>
        <p:txBody>
          <a:bodyPr/>
          <a:lstStyle/>
          <a:p>
            <a:pPr>
              <a:defRPr/>
            </a:pPr>
            <a:r>
              <a:rPr lang="en-US"/>
              <a:t>Design Thinking_Review I</a:t>
            </a:r>
          </a:p>
        </p:txBody>
      </p:sp>
      <p:sp>
        <p:nvSpPr>
          <p:cNvPr id="6" name="Slide Number Placeholder 5"/>
          <p:cNvSpPr>
            <a:spLocks noGrp="1"/>
          </p:cNvSpPr>
          <p:nvPr>
            <p:ph type="sldNum" sz="quarter" idx="12"/>
          </p:nvPr>
        </p:nvSpPr>
        <p:spPr/>
        <p:txBody>
          <a:bodyPr/>
          <a:lstStyle/>
          <a:p>
            <a:pPr>
              <a:defRPr/>
            </a:pPr>
            <a:fld id="{A9A1EBF4-DD7D-4218-AE56-B60749FD1040}" type="slidenum">
              <a:rPr lang="en-US" altLang="en-US" smtClean="0"/>
              <a:t>4</a:t>
            </a:fld>
            <a:endParaRPr lang="en-US" altLang="en-US"/>
          </a:p>
        </p:txBody>
      </p:sp>
      <p:sp>
        <p:nvSpPr>
          <p:cNvPr id="7" name="Content Placeholder 4"/>
          <p:cNvSpPr txBox="1"/>
          <p:nvPr/>
        </p:nvSpPr>
        <p:spPr bwMode="auto">
          <a:xfrm>
            <a:off x="360363" y="569913"/>
            <a:ext cx="8783637" cy="5445125"/>
          </a:xfrm>
          <a:prstGeom prst="rect">
            <a:avLst/>
          </a:prstGeom>
          <a:noFill/>
          <a:ln>
            <a:noFill/>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buFont typeface="Wingdings" panose="05000000000000000000" pitchFamily="2" charset="2"/>
              <a:buChar char="Ø"/>
              <a:defRPr/>
            </a:pPr>
            <a:r>
              <a:rPr lang="en-US" sz="2400" dirty="0">
                <a:latin typeface="+mn-lt"/>
                <a:cs typeface="Times New Roman" panose="02020603050405020304" pitchFamily="18" charset="0"/>
              </a:rPr>
              <a:t>Introduction</a:t>
            </a:r>
          </a:p>
          <a:p>
            <a:pPr algn="just">
              <a:buFont typeface="Wingdings" panose="05000000000000000000" pitchFamily="2" charset="2"/>
              <a:buChar char="Ø"/>
              <a:defRPr/>
            </a:pPr>
            <a:r>
              <a:rPr lang="en-US" sz="2400" dirty="0">
                <a:latin typeface="+mn-lt"/>
                <a:cs typeface="Times New Roman" panose="02020603050405020304" pitchFamily="18" charset="0"/>
              </a:rPr>
              <a:t>Application</a:t>
            </a:r>
          </a:p>
          <a:p>
            <a:pPr algn="just">
              <a:buFont typeface="Wingdings" panose="05000000000000000000" pitchFamily="2" charset="2"/>
              <a:buChar char="Ø"/>
              <a:defRPr/>
            </a:pPr>
            <a:r>
              <a:rPr lang="en-US" sz="2400" dirty="0">
                <a:latin typeface="+mn-lt"/>
                <a:cs typeface="Times New Roman" panose="02020603050405020304" pitchFamily="18" charset="0"/>
              </a:rPr>
              <a:t>Societal Need/Need Assessment</a:t>
            </a:r>
          </a:p>
          <a:p>
            <a:pPr algn="just">
              <a:buFont typeface="Wingdings" panose="05000000000000000000" pitchFamily="2" charset="2"/>
              <a:buChar char="Ø"/>
              <a:defRPr/>
            </a:pPr>
            <a:r>
              <a:rPr lang="en-US" sz="2400" dirty="0">
                <a:latin typeface="+mn-lt"/>
                <a:cs typeface="Times New Roman" panose="02020603050405020304" pitchFamily="18" charset="0"/>
              </a:rPr>
              <a:t>Motivation/Purpose of the work and To whom</a:t>
            </a:r>
          </a:p>
          <a:p>
            <a:pPr algn="just">
              <a:buFont typeface="Wingdings" panose="05000000000000000000" pitchFamily="2" charset="2"/>
              <a:buChar char="Ø"/>
              <a:defRPr/>
            </a:pPr>
            <a:r>
              <a:rPr lang="en-US" sz="2400" dirty="0">
                <a:solidFill>
                  <a:srgbClr val="000000"/>
                </a:solidFill>
                <a:latin typeface="+mn-lt"/>
                <a:cs typeface="Times New Roman" panose="02020603050405020304" pitchFamily="18" charset="0"/>
              </a:rPr>
              <a:t>Existing/Current status</a:t>
            </a:r>
          </a:p>
          <a:p>
            <a:pPr lvl="1" algn="just">
              <a:buFont typeface="Wingdings" panose="05000000000000000000" pitchFamily="2" charset="2"/>
              <a:buChar char="Ø"/>
              <a:defRPr/>
            </a:pPr>
            <a:r>
              <a:rPr lang="en-US" sz="2400" dirty="0">
                <a:solidFill>
                  <a:srgbClr val="000000"/>
                </a:solidFill>
                <a:latin typeface="+mn-lt"/>
                <a:cs typeface="Times New Roman" panose="02020603050405020304" pitchFamily="18" charset="0"/>
              </a:rPr>
              <a:t>Patents</a:t>
            </a:r>
          </a:p>
          <a:p>
            <a:pPr lvl="1" algn="just">
              <a:buFont typeface="Wingdings" panose="05000000000000000000" pitchFamily="2" charset="2"/>
              <a:buChar char="Ø"/>
              <a:defRPr/>
            </a:pPr>
            <a:r>
              <a:rPr lang="en-US" sz="2400" dirty="0">
                <a:solidFill>
                  <a:srgbClr val="000000"/>
                </a:solidFill>
                <a:latin typeface="+mn-lt"/>
                <a:cs typeface="Times New Roman" panose="02020603050405020304" pitchFamily="18" charset="0"/>
              </a:rPr>
              <a:t>Publications (Reputed Journals/Conferences)</a:t>
            </a:r>
          </a:p>
          <a:p>
            <a:pPr lvl="1" algn="just">
              <a:buFont typeface="Wingdings" panose="05000000000000000000" pitchFamily="2" charset="2"/>
              <a:buChar char="Ø"/>
              <a:defRPr/>
            </a:pPr>
            <a:r>
              <a:rPr lang="en-US" sz="2400" dirty="0">
                <a:solidFill>
                  <a:srgbClr val="000000"/>
                </a:solidFill>
                <a:latin typeface="+mn-lt"/>
                <a:cs typeface="Times New Roman" panose="02020603050405020304" pitchFamily="18" charset="0"/>
              </a:rPr>
              <a:t>Voice of customer</a:t>
            </a:r>
          </a:p>
          <a:p>
            <a:pPr lvl="1" algn="just">
              <a:buFont typeface="Wingdings" panose="05000000000000000000" pitchFamily="2" charset="2"/>
              <a:buChar char="Ø"/>
              <a:defRPr/>
            </a:pPr>
            <a:r>
              <a:rPr lang="en-US" sz="2400" dirty="0">
                <a:solidFill>
                  <a:srgbClr val="000000"/>
                </a:solidFill>
                <a:latin typeface="+mn-lt"/>
                <a:cs typeface="Times New Roman" panose="02020603050405020304" pitchFamily="18" charset="0"/>
              </a:rPr>
              <a:t>Existing market products</a:t>
            </a:r>
          </a:p>
          <a:p>
            <a:pPr algn="just">
              <a:buFont typeface="Wingdings" panose="05000000000000000000" pitchFamily="2" charset="2"/>
              <a:buChar char="Ø"/>
              <a:defRPr/>
            </a:pPr>
            <a:r>
              <a:rPr lang="en-US" sz="2400" dirty="0">
                <a:latin typeface="+mn-lt"/>
                <a:cs typeface="Times New Roman" panose="02020603050405020304" pitchFamily="18" charset="0"/>
              </a:rPr>
              <a:t>Problem Formulation</a:t>
            </a:r>
          </a:p>
          <a:p>
            <a:pPr algn="just">
              <a:buFont typeface="Wingdings" panose="05000000000000000000" pitchFamily="2" charset="2"/>
              <a:buChar char="Ø"/>
              <a:defRPr/>
            </a:pPr>
            <a:r>
              <a:rPr lang="en-US" sz="2400" dirty="0">
                <a:solidFill>
                  <a:srgbClr val="000000"/>
                </a:solidFill>
                <a:latin typeface="+mn-lt"/>
                <a:cs typeface="Times New Roman" panose="02020603050405020304" pitchFamily="18" charset="0"/>
              </a:rPr>
              <a:t>Objectives</a:t>
            </a:r>
          </a:p>
          <a:p>
            <a:pPr algn="just">
              <a:buFont typeface="Wingdings" panose="05000000000000000000" pitchFamily="2" charset="2"/>
              <a:buChar char="Ø"/>
              <a:defRPr/>
            </a:pPr>
            <a:r>
              <a:rPr lang="en-US" sz="2400" dirty="0">
                <a:latin typeface="+mn-lt"/>
                <a:cs typeface="Times New Roman" panose="02020603050405020304" pitchFamily="18" charset="0"/>
              </a:rPr>
              <a:t>Scope and Constraints</a:t>
            </a:r>
          </a:p>
          <a:p>
            <a:pPr algn="just">
              <a:buFont typeface="Wingdings" panose="05000000000000000000" pitchFamily="2" charset="2"/>
              <a:buChar char="Ø"/>
              <a:defRPr/>
            </a:pPr>
            <a:r>
              <a:rPr lang="en-US" sz="2400" dirty="0">
                <a:latin typeface="+mn-lt"/>
                <a:cs typeface="Times New Roman" panose="02020603050405020304" pitchFamily="18" charset="0"/>
              </a:rPr>
              <a:t>Identification of Community Partner and Stakeholders </a:t>
            </a:r>
          </a:p>
          <a:p>
            <a:pPr marL="0" indent="0" algn="just">
              <a:buFont typeface="Arial" panose="020B0604020202020204" pitchFamily="34" charset="0"/>
              <a:buNone/>
              <a:defRPr/>
            </a:pPr>
            <a:r>
              <a:rPr lang="en-US" sz="2400" dirty="0">
                <a:solidFill>
                  <a:srgbClr val="000000"/>
                </a:solidFill>
                <a:latin typeface="+mn-lt"/>
                <a:cs typeface="Times New Roman" panose="02020603050405020304" pitchFamily="18" charset="0"/>
              </a:rPr>
              <a:t>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DAACD7E-5AC7-4D3B-AD26-2847C5D1BEA9}" type="datetime1">
              <a:rPr lang="en-US" smtClean="0"/>
              <a:t>1/5/2021</a:t>
            </a:fld>
            <a:endParaRPr lang="en-US"/>
          </a:p>
        </p:txBody>
      </p:sp>
      <p:sp>
        <p:nvSpPr>
          <p:cNvPr id="3" name="Footer Placeholder 2"/>
          <p:cNvSpPr>
            <a:spLocks noGrp="1"/>
          </p:cNvSpPr>
          <p:nvPr>
            <p:ph type="ftr" sz="quarter" idx="11"/>
          </p:nvPr>
        </p:nvSpPr>
        <p:spPr/>
        <p:txBody>
          <a:bodyPr/>
          <a:lstStyle/>
          <a:p>
            <a:pPr>
              <a:defRPr/>
            </a:pPr>
            <a:r>
              <a:rPr lang="en-US"/>
              <a:t>Design Thinking_Review I</a:t>
            </a:r>
          </a:p>
        </p:txBody>
      </p:sp>
      <p:sp>
        <p:nvSpPr>
          <p:cNvPr id="4" name="Slide Number Placeholder 3"/>
          <p:cNvSpPr>
            <a:spLocks noGrp="1"/>
          </p:cNvSpPr>
          <p:nvPr>
            <p:ph type="sldNum" sz="quarter" idx="12"/>
          </p:nvPr>
        </p:nvSpPr>
        <p:spPr/>
        <p:txBody>
          <a:bodyPr/>
          <a:lstStyle/>
          <a:p>
            <a:pPr>
              <a:defRPr/>
            </a:pPr>
            <a:fld id="{652E88F8-5C85-4F7B-9CF2-DFCCB5DC701C}" type="slidenum">
              <a:rPr lang="en-US" altLang="en-US" smtClean="0"/>
              <a:t>5</a:t>
            </a:fld>
            <a:endParaRPr lang="en-US" altLang="en-US"/>
          </a:p>
        </p:txBody>
      </p:sp>
      <p:sp>
        <p:nvSpPr>
          <p:cNvPr id="5" name="Title 1"/>
          <p:cNvSpPr txBox="1"/>
          <p:nvPr/>
        </p:nvSpPr>
        <p:spPr>
          <a:xfrm>
            <a:off x="3390504" y="-53824"/>
            <a:ext cx="4635896" cy="477672"/>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r>
              <a:rPr lang="en-US" sz="3200" b="1" dirty="0">
                <a:latin typeface="Times New Roman" panose="02020603050405020304" pitchFamily="18" charset="0"/>
                <a:cs typeface="Times New Roman" panose="02020603050405020304" pitchFamily="18" charset="0"/>
              </a:rPr>
              <a:t>INTRODUCTION</a:t>
            </a:r>
          </a:p>
        </p:txBody>
      </p:sp>
      <p:sp>
        <p:nvSpPr>
          <p:cNvPr id="6" name="TextBox 5"/>
          <p:cNvSpPr txBox="1"/>
          <p:nvPr/>
        </p:nvSpPr>
        <p:spPr>
          <a:xfrm>
            <a:off x="425059" y="423848"/>
            <a:ext cx="11157341" cy="7786747"/>
          </a:xfrm>
          <a:prstGeom prst="rect">
            <a:avLst/>
          </a:prstGeom>
          <a:noFill/>
        </p:spPr>
        <p:txBody>
          <a:bodyPr wrap="square" numCol="1" rtlCol="0">
            <a:spAutoFit/>
          </a:bodyPr>
          <a:lstStyle/>
          <a:p>
            <a:pPr marL="457200" indent="-457200" algn="just">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High winds, especially when combined with precipitation can cause damage to electrical utility systems, resulting in service interruptions to large numbers of electricity consumers.</a:t>
            </a:r>
          </a:p>
          <a:p>
            <a:pPr algn="just">
              <a:spcBef>
                <a:spcPts val="0"/>
              </a:spcBef>
            </a:pPr>
            <a:r>
              <a:rPr lang="en-US" sz="2800" dirty="0">
                <a:latin typeface="Times New Roman" panose="02020603050405020304" pitchFamily="18" charset="0"/>
                <a:cs typeface="Times New Roman" panose="02020603050405020304" pitchFamily="18" charset="0"/>
              </a:rPr>
              <a:t> </a:t>
            </a:r>
          </a:p>
          <a:p>
            <a:pPr marL="457200" indent="-457200" algn="just">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While most of the power outages are caused by damage from trees and tree limbs falling on local electricity distribution lines and poles.</a:t>
            </a:r>
          </a:p>
          <a:p>
            <a:pPr algn="just">
              <a:spcBef>
                <a:spcPts val="0"/>
              </a:spcBef>
            </a:pPr>
            <a:endParaRPr lang="en-US" sz="2800" dirty="0">
              <a:latin typeface="Times New Roman" panose="02020603050405020304" pitchFamily="18" charset="0"/>
              <a:cs typeface="Times New Roman" panose="02020603050405020304" pitchFamily="18" charset="0"/>
            </a:endParaRPr>
          </a:p>
          <a:p>
            <a:pPr marL="457200" indent="-457200" algn="just">
              <a:spcBef>
                <a:spcPts val="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Major power outages tends to be caused by damage to electrical transmission lines, which carry bulk power long distances. </a:t>
            </a:r>
          </a:p>
          <a:p>
            <a:pPr marL="457200" indent="-457200" algn="just">
              <a:spcBef>
                <a:spcPts val="0"/>
              </a:spcBef>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algn="just">
              <a:spcBef>
                <a:spcPts val="0"/>
              </a:spcBef>
            </a:pPr>
            <a:endParaRPr lang="en-US" sz="2800" dirty="0">
              <a:latin typeface="Times New Roman" panose="02020603050405020304" pitchFamily="18" charset="0"/>
              <a:cs typeface="Times New Roman" panose="02020603050405020304" pitchFamily="18" charset="0"/>
            </a:endParaRPr>
          </a:p>
          <a:p>
            <a:pPr algn="just">
              <a:spcBef>
                <a:spcPts val="0"/>
              </a:spcBef>
            </a:pPr>
            <a:endParaRPr lang="en-US" sz="2800" dirty="0">
              <a:latin typeface="Times New Roman" panose="02020603050405020304" pitchFamily="18" charset="0"/>
              <a:cs typeface="Times New Roman" panose="02020603050405020304" pitchFamily="18" charset="0"/>
            </a:endParaRPr>
          </a:p>
          <a:p>
            <a:pPr algn="just">
              <a:spcBef>
                <a:spcPts val="0"/>
              </a:spcBef>
            </a:pPr>
            <a:endParaRPr lang="en-US" sz="2800" dirty="0">
              <a:latin typeface="Times New Roman" panose="02020603050405020304" pitchFamily="18" charset="0"/>
              <a:cs typeface="Times New Roman" panose="02020603050405020304" pitchFamily="18" charset="0"/>
            </a:endParaRPr>
          </a:p>
          <a:p>
            <a:pPr algn="just">
              <a:spcBef>
                <a:spcPts val="0"/>
              </a:spcBef>
            </a:pPr>
            <a:endParaRPr lang="en-US" sz="2800" dirty="0">
              <a:latin typeface="Times New Roman" panose="02020603050405020304" pitchFamily="18" charset="0"/>
              <a:cs typeface="Times New Roman" panose="02020603050405020304" pitchFamily="18" charset="0"/>
            </a:endParaRPr>
          </a:p>
          <a:p>
            <a:pPr algn="just">
              <a:spcBef>
                <a:spcPts val="0"/>
              </a:spcBef>
            </a:pPr>
            <a:endParaRPr lang="en-US" sz="2800" dirty="0">
              <a:latin typeface="Times New Roman" panose="02020603050405020304" pitchFamily="18" charset="0"/>
              <a:cs typeface="Times New Roman" panose="02020603050405020304" pitchFamily="18" charset="0"/>
            </a:endParaRPr>
          </a:p>
          <a:p>
            <a:pPr algn="just">
              <a:spcBef>
                <a:spcPts val="0"/>
              </a:spcBef>
            </a:pPr>
            <a:endParaRPr lang="en-US" sz="32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0F88E86-FAD6-428E-BCBB-B6CDD25D0C41}"/>
              </a:ext>
            </a:extLst>
          </p:cNvPr>
          <p:cNvPicPr>
            <a:picLocks noChangeAspect="1"/>
          </p:cNvPicPr>
          <p:nvPr/>
        </p:nvPicPr>
        <p:blipFill>
          <a:blip r:embed="rId2"/>
          <a:stretch>
            <a:fillRect/>
          </a:stretch>
        </p:blipFill>
        <p:spPr>
          <a:xfrm>
            <a:off x="6989670" y="4392935"/>
            <a:ext cx="3090940" cy="2145978"/>
          </a:xfrm>
          <a:prstGeom prst="rect">
            <a:avLst/>
          </a:prstGeom>
        </p:spPr>
      </p:pic>
      <p:pic>
        <p:nvPicPr>
          <p:cNvPr id="9" name="Picture 8">
            <a:extLst>
              <a:ext uri="{FF2B5EF4-FFF2-40B4-BE49-F238E27FC236}">
                <a16:creationId xmlns:a16="http://schemas.microsoft.com/office/drawing/2014/main" id="{72B9A71A-66C9-421C-9B0C-447ADE897AEB}"/>
              </a:ext>
            </a:extLst>
          </p:cNvPr>
          <p:cNvPicPr>
            <a:picLocks noChangeAspect="1"/>
          </p:cNvPicPr>
          <p:nvPr/>
        </p:nvPicPr>
        <p:blipFill>
          <a:blip r:embed="rId3"/>
          <a:stretch>
            <a:fillRect/>
          </a:stretch>
        </p:blipFill>
        <p:spPr>
          <a:xfrm>
            <a:off x="1615057" y="4467765"/>
            <a:ext cx="3550893" cy="2071148"/>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531" y="-327500"/>
            <a:ext cx="10972800" cy="1143000"/>
          </a:xfrm>
        </p:spPr>
        <p:txBody>
          <a:bodyPr/>
          <a:lstStyle/>
          <a:p>
            <a:r>
              <a:rPr lang="en-US" sz="3200" b="1" dirty="0">
                <a:latin typeface="+mn-lt"/>
                <a:cs typeface="Times New Roman" panose="02020603050405020304" pitchFamily="18" charset="0"/>
              </a:rPr>
              <a:t>APPLICATIONS</a:t>
            </a:r>
            <a:endParaRPr lang="en-IN" sz="3200" b="1" dirty="0">
              <a:latin typeface="+mn-lt"/>
              <a:cs typeface="Times New Roman" panose="02020603050405020304" pitchFamily="18" charset="0"/>
            </a:endParaRPr>
          </a:p>
        </p:txBody>
      </p:sp>
      <p:sp>
        <p:nvSpPr>
          <p:cNvPr id="3" name="Date Placeholder 2"/>
          <p:cNvSpPr>
            <a:spLocks noGrp="1"/>
          </p:cNvSpPr>
          <p:nvPr>
            <p:ph type="dt" sz="half" idx="10"/>
          </p:nvPr>
        </p:nvSpPr>
        <p:spPr/>
        <p:txBody>
          <a:bodyPr/>
          <a:lstStyle/>
          <a:p>
            <a:pPr>
              <a:defRPr/>
            </a:pPr>
            <a:fld id="{53011119-914F-480C-A0B4-6C3FBA1257EC}" type="datetime1">
              <a:rPr lang="en-US" smtClean="0"/>
              <a:t>1/5/2021</a:t>
            </a:fld>
            <a:endParaRPr lang="en-US" dirty="0"/>
          </a:p>
        </p:txBody>
      </p:sp>
      <p:sp>
        <p:nvSpPr>
          <p:cNvPr id="4" name="Footer Placeholder 3"/>
          <p:cNvSpPr>
            <a:spLocks noGrp="1"/>
          </p:cNvSpPr>
          <p:nvPr>
            <p:ph type="ftr" sz="quarter" idx="11"/>
          </p:nvPr>
        </p:nvSpPr>
        <p:spPr/>
        <p:txBody>
          <a:bodyPr/>
          <a:lstStyle/>
          <a:p>
            <a:pPr>
              <a:defRPr/>
            </a:pPr>
            <a:r>
              <a:rPr lang="en-US"/>
              <a:t>Design Thinking_Review I</a:t>
            </a:r>
          </a:p>
        </p:txBody>
      </p:sp>
      <p:sp>
        <p:nvSpPr>
          <p:cNvPr id="5" name="Slide Number Placeholder 4"/>
          <p:cNvSpPr>
            <a:spLocks noGrp="1"/>
          </p:cNvSpPr>
          <p:nvPr>
            <p:ph type="sldNum" sz="quarter" idx="12"/>
          </p:nvPr>
        </p:nvSpPr>
        <p:spPr/>
        <p:txBody>
          <a:bodyPr/>
          <a:lstStyle/>
          <a:p>
            <a:pPr>
              <a:defRPr/>
            </a:pPr>
            <a:fld id="{96EAEB65-B619-4318-AD53-F72CC027E795}" type="slidenum">
              <a:rPr lang="en-US" altLang="en-US" smtClean="0"/>
              <a:t>6</a:t>
            </a:fld>
            <a:endParaRPr lang="en-US" altLang="en-US"/>
          </a:p>
        </p:txBody>
      </p:sp>
      <p:sp>
        <p:nvSpPr>
          <p:cNvPr id="6" name="Text Box 5"/>
          <p:cNvSpPr txBox="1"/>
          <p:nvPr/>
        </p:nvSpPr>
        <p:spPr>
          <a:xfrm>
            <a:off x="835660" y="644334"/>
            <a:ext cx="10555671" cy="6209264"/>
          </a:xfrm>
          <a:prstGeom prst="rect">
            <a:avLst/>
          </a:prstGeom>
          <a:noFill/>
        </p:spPr>
        <p:txBody>
          <a:bodyPr wrap="square" rtlCol="0">
            <a:spAutoFit/>
          </a:bodyPr>
          <a:lstStyle/>
          <a:p>
            <a:pPr marL="285750" indent="-285750">
              <a:lnSpc>
                <a:spcPct val="110000"/>
              </a:lnSpc>
              <a:buFont typeface="Wingdings" panose="05000000000000000000" charset="0"/>
              <a:buChar char="Ø"/>
            </a:pPr>
            <a:endParaRPr lang="en-US" sz="2800" dirty="0">
              <a:latin typeface="+mn-ea"/>
              <a:cs typeface="+mn-ea"/>
            </a:endParaRPr>
          </a:p>
          <a:p>
            <a:pPr marL="285750" indent="-285750" algn="just">
              <a:lnSpc>
                <a:spcPct val="110000"/>
              </a:lnSpc>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Can be used in government Electricity board and Industries during unconditional weather to avoid accidents.</a:t>
            </a:r>
          </a:p>
          <a:p>
            <a:pPr marL="285750" indent="-285750" algn="just">
              <a:lnSpc>
                <a:spcPct val="110000"/>
              </a:lnSpc>
              <a:buFont typeface="Wingdings" panose="05000000000000000000" charset="0"/>
              <a:buChar char="Ø"/>
            </a:pPr>
            <a:endParaRPr lang="en-US" sz="2800" dirty="0">
              <a:latin typeface="Times New Roman" panose="02020603050405020304" pitchFamily="18" charset="0"/>
              <a:cs typeface="Times New Roman" panose="02020603050405020304" pitchFamily="18" charset="0"/>
            </a:endParaRPr>
          </a:p>
          <a:p>
            <a:pPr marL="285750" indent="-285750" algn="just">
              <a:lnSpc>
                <a:spcPct val="110000"/>
              </a:lnSpc>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Can also be used in Electric power generation plant to avoid damages.</a:t>
            </a:r>
          </a:p>
          <a:p>
            <a:pPr marL="285750" indent="-285750" algn="just">
              <a:lnSpc>
                <a:spcPct val="110000"/>
              </a:lnSpc>
              <a:buFont typeface="Wingdings" panose="05000000000000000000" charset="0"/>
              <a:buChar char="Ø"/>
            </a:pPr>
            <a:endParaRPr lang="en-US" sz="2800" dirty="0">
              <a:latin typeface="Times New Roman" panose="02020603050405020304" pitchFamily="18" charset="0"/>
              <a:cs typeface="Times New Roman" panose="02020603050405020304" pitchFamily="18" charset="0"/>
            </a:endParaRPr>
          </a:p>
          <a:p>
            <a:pPr marL="285750" indent="-285750" algn="just">
              <a:lnSpc>
                <a:spcPct val="110000"/>
              </a:lnSpc>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Can be used to send the information to concerned sector about the status of the transformer.</a:t>
            </a:r>
          </a:p>
          <a:p>
            <a:pPr marL="285750" indent="-285750" algn="just">
              <a:lnSpc>
                <a:spcPct val="110000"/>
              </a:lnSpc>
              <a:buFont typeface="Wingdings" panose="05000000000000000000" charset="0"/>
              <a:buChar char="Ø"/>
            </a:pPr>
            <a:endParaRPr lang="en-US" sz="2800" dirty="0">
              <a:latin typeface="Times New Roman" panose="02020603050405020304" pitchFamily="18" charset="0"/>
              <a:cs typeface="Times New Roman" panose="02020603050405020304" pitchFamily="18" charset="0"/>
            </a:endParaRPr>
          </a:p>
          <a:p>
            <a:pPr marL="285750" indent="-285750" algn="just">
              <a:lnSpc>
                <a:spcPct val="110000"/>
              </a:lnSpc>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Can reduce the difficulties of the workers to maintain the transformers during havoc situations.</a:t>
            </a:r>
          </a:p>
          <a:p>
            <a:pPr marL="285750" indent="-285750" algn="just">
              <a:lnSpc>
                <a:spcPct val="110000"/>
              </a:lnSpc>
              <a:buFont typeface="Wingdings" panose="05000000000000000000" charset="0"/>
              <a:buChar char="Ø"/>
            </a:pPr>
            <a:endParaRPr lang="en-US" sz="2800" dirty="0">
              <a:latin typeface="Times New Roman" panose="02020603050405020304" pitchFamily="18" charset="0"/>
              <a:cs typeface="Times New Roman" panose="02020603050405020304" pitchFamily="18" charset="0"/>
            </a:endParaRPr>
          </a:p>
          <a:p>
            <a:pPr marL="285750" indent="-285750">
              <a:lnSpc>
                <a:spcPct val="110000"/>
              </a:lnSpc>
              <a:buFont typeface="Wingdings" panose="05000000000000000000" charset="0"/>
              <a:buChar char="Ø"/>
            </a:pPr>
            <a:endParaRPr lang="en-US" sz="2800" dirty="0">
              <a:latin typeface="+mn-ea"/>
              <a:cs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645" y="-313853"/>
            <a:ext cx="10972800" cy="1143000"/>
          </a:xfrm>
        </p:spPr>
        <p:txBody>
          <a:bodyPr/>
          <a:lstStyle/>
          <a:p>
            <a:r>
              <a:rPr lang="en-US" sz="3200" b="1" dirty="0">
                <a:latin typeface="Times New Roman" panose="02020603050405020304" pitchFamily="18" charset="0"/>
                <a:cs typeface="Times New Roman" panose="02020603050405020304" pitchFamily="18" charset="0"/>
              </a:rPr>
              <a:t>MOTIVATION</a:t>
            </a:r>
            <a:endParaRPr lang="en-IN" sz="32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p:cNvSpPr>
            <a:spLocks noGrp="1"/>
          </p:cNvSpPr>
          <p:nvPr>
            <p:ph type="ftr" sz="quarter" idx="11"/>
          </p:nvPr>
        </p:nvSpPr>
        <p:spPr/>
        <p:txBody>
          <a:bodyPr/>
          <a:lstStyle/>
          <a:p>
            <a:pPr>
              <a:defRPr/>
            </a:pPr>
            <a:r>
              <a:rPr lang="en-US"/>
              <a:t>Design Thinking_Review I</a:t>
            </a:r>
          </a:p>
        </p:txBody>
      </p:sp>
      <p:sp>
        <p:nvSpPr>
          <p:cNvPr id="5" name="Slide Number Placeholder 4"/>
          <p:cNvSpPr>
            <a:spLocks noGrp="1"/>
          </p:cNvSpPr>
          <p:nvPr>
            <p:ph type="sldNum" sz="quarter" idx="12"/>
          </p:nvPr>
        </p:nvSpPr>
        <p:spPr/>
        <p:txBody>
          <a:bodyPr/>
          <a:lstStyle/>
          <a:p>
            <a:pPr>
              <a:defRPr/>
            </a:pPr>
            <a:fld id="{96EAEB65-B619-4318-AD53-F72CC027E795}" type="slidenum">
              <a:rPr lang="en-US" altLang="en-US" smtClean="0"/>
              <a:t>7</a:t>
            </a:fld>
            <a:endParaRPr lang="en-US" altLang="en-US"/>
          </a:p>
        </p:txBody>
      </p:sp>
      <p:sp>
        <p:nvSpPr>
          <p:cNvPr id="6" name="TextBox 5"/>
          <p:cNvSpPr txBox="1"/>
          <p:nvPr/>
        </p:nvSpPr>
        <p:spPr>
          <a:xfrm>
            <a:off x="1087755" y="453731"/>
            <a:ext cx="10494645" cy="6986528"/>
          </a:xfrm>
          <a:prstGeom prst="rect">
            <a:avLst/>
          </a:prstGeom>
          <a:noFill/>
        </p:spPr>
        <p:txBody>
          <a:bodyPr wrap="square" rtlCol="0">
            <a:spAutoFit/>
          </a:bodyPr>
          <a:lstStyle/>
          <a:p>
            <a:pPr lvl="2"/>
            <a:endParaRPr lang="en-US" sz="2800" dirty="0">
              <a:latin typeface="+mn-ea"/>
              <a:cs typeface="+mn-ea"/>
            </a:endParaRP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Avoid transformer from bursting out.</a:t>
            </a:r>
          </a:p>
          <a:p>
            <a:pPr marL="285750" indent="-285750"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Reduce the power outage time.</a:t>
            </a:r>
          </a:p>
          <a:p>
            <a:pPr algn="just"/>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Increase the life of the transformer.</a:t>
            </a:r>
          </a:p>
          <a:p>
            <a:pPr algn="just"/>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Reducing the repairing cost and time</a:t>
            </a:r>
          </a:p>
          <a:p>
            <a:pPr algn="just"/>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Avoid human death during heavy rain and wind timing.</a:t>
            </a:r>
          </a:p>
          <a:p>
            <a:pPr algn="just"/>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Avoid long lasting power outages.</a:t>
            </a:r>
          </a:p>
          <a:p>
            <a:pPr algn="just"/>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800" dirty="0">
              <a:latin typeface="+mn-ea"/>
              <a:cs typeface="+mn-ea"/>
            </a:endParaRPr>
          </a:p>
        </p:txBody>
      </p:sp>
      <p:pic>
        <p:nvPicPr>
          <p:cNvPr id="9" name="Picture 8">
            <a:extLst>
              <a:ext uri="{FF2B5EF4-FFF2-40B4-BE49-F238E27FC236}">
                <a16:creationId xmlns:a16="http://schemas.microsoft.com/office/drawing/2014/main" id="{93E659D1-47DD-44F1-86BA-66569230C3A9}"/>
              </a:ext>
            </a:extLst>
          </p:cNvPr>
          <p:cNvPicPr>
            <a:picLocks noChangeAspect="1"/>
          </p:cNvPicPr>
          <p:nvPr/>
        </p:nvPicPr>
        <p:blipFill>
          <a:blip r:embed="rId2"/>
          <a:stretch>
            <a:fillRect/>
          </a:stretch>
        </p:blipFill>
        <p:spPr>
          <a:xfrm>
            <a:off x="7350540" y="1362345"/>
            <a:ext cx="4231860" cy="2878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50274" y="-197006"/>
            <a:ext cx="6271147" cy="879393"/>
          </a:xfrm>
        </p:spPr>
        <p:txBody>
          <a:bodyPr/>
          <a:lstStyle/>
          <a:p>
            <a:r>
              <a:rPr lang="en-US" sz="3200" b="1" dirty="0">
                <a:latin typeface="Times New Roman" panose="02020603050405020304" pitchFamily="18" charset="0"/>
                <a:cs typeface="Times New Roman" panose="02020603050405020304" pitchFamily="18" charset="0"/>
              </a:rPr>
              <a:t>PROBLEM FORMULATION</a:t>
            </a:r>
            <a:endParaRPr lang="en-IN" sz="32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p:cNvSpPr>
            <a:spLocks noGrp="1"/>
          </p:cNvSpPr>
          <p:nvPr>
            <p:ph type="ftr" sz="quarter" idx="11"/>
          </p:nvPr>
        </p:nvSpPr>
        <p:spPr/>
        <p:txBody>
          <a:bodyPr/>
          <a:lstStyle/>
          <a:p>
            <a:pPr>
              <a:defRPr/>
            </a:pPr>
            <a:r>
              <a:rPr lang="en-US"/>
              <a:t>Design Thinking_Review I</a:t>
            </a:r>
          </a:p>
        </p:txBody>
      </p:sp>
      <p:sp>
        <p:nvSpPr>
          <p:cNvPr id="5" name="Slide Number Placeholder 4"/>
          <p:cNvSpPr>
            <a:spLocks noGrp="1"/>
          </p:cNvSpPr>
          <p:nvPr>
            <p:ph type="sldNum" sz="quarter" idx="12"/>
          </p:nvPr>
        </p:nvSpPr>
        <p:spPr/>
        <p:txBody>
          <a:bodyPr/>
          <a:lstStyle/>
          <a:p>
            <a:pPr>
              <a:defRPr/>
            </a:pPr>
            <a:fld id="{96EAEB65-B619-4318-AD53-F72CC027E795}" type="slidenum">
              <a:rPr lang="en-US" altLang="en-US" smtClean="0"/>
              <a:t>8</a:t>
            </a:fld>
            <a:endParaRPr lang="en-US" altLang="en-US"/>
          </a:p>
        </p:txBody>
      </p:sp>
      <p:sp>
        <p:nvSpPr>
          <p:cNvPr id="6" name="TextBox 5">
            <a:extLst>
              <a:ext uri="{FF2B5EF4-FFF2-40B4-BE49-F238E27FC236}">
                <a16:creationId xmlns:a16="http://schemas.microsoft.com/office/drawing/2014/main" id="{790955F3-F7B3-46F7-BBC5-3A34DBFAC20F}"/>
              </a:ext>
            </a:extLst>
          </p:cNvPr>
          <p:cNvSpPr txBox="1"/>
          <p:nvPr/>
        </p:nvSpPr>
        <p:spPr>
          <a:xfrm>
            <a:off x="1052945" y="890707"/>
            <a:ext cx="10086109" cy="1031051"/>
          </a:xfrm>
          <a:prstGeom prst="rect">
            <a:avLst/>
          </a:prstGeom>
          <a:noFill/>
        </p:spPr>
        <p:txBody>
          <a:bodyPr wrap="square" rtlCol="0">
            <a:spAutoFit/>
          </a:bodyPr>
          <a:lstStyle/>
          <a:p>
            <a:pPr algn="just"/>
            <a:r>
              <a:rPr lang="en-US" dirty="0"/>
              <a:t> 			</a:t>
            </a:r>
            <a:endParaRPr lang="en-US" sz="2500"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5B656E47-A070-4279-AAAB-02548CD9D807}"/>
              </a:ext>
            </a:extLst>
          </p:cNvPr>
          <p:cNvSpPr txBox="1"/>
          <p:nvPr/>
        </p:nvSpPr>
        <p:spPr>
          <a:xfrm>
            <a:off x="609600" y="493102"/>
            <a:ext cx="10654748" cy="6555641"/>
          </a:xfrm>
          <a:prstGeom prst="rect">
            <a:avLst/>
          </a:prstGeom>
          <a:noFill/>
        </p:spPr>
        <p:txBody>
          <a:bodyPr wrap="square">
            <a:spAutoFit/>
          </a:bodyPr>
          <a:lstStyle/>
          <a:p>
            <a:pPr algn="just"/>
            <a:r>
              <a:rPr lang="en-US" sz="25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Many electricity accidents causes during unconditional weather. During a storm power poles are vulnerable to the lighting strikes while strong winds can snap off tree branches and down power lines . To mitigate the problem, application of some innovative to reduce the power outages devices has been generally recognized as one of effective ways.</a:t>
            </a:r>
          </a:p>
          <a:p>
            <a:pPr algn="just"/>
            <a:r>
              <a:rPr lang="en-US" sz="2800" dirty="0">
                <a:latin typeface="Times New Roman" panose="02020603050405020304" pitchFamily="18" charset="0"/>
                <a:cs typeface="Times New Roman" panose="02020603050405020304" pitchFamily="18" charset="0"/>
              </a:rPr>
              <a:t>                    </a:t>
            </a:r>
          </a:p>
          <a:p>
            <a:pPr marL="2171700" lvl="4" indent="-342900"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To increase the life of the transformer. By turning off the transformer automatically at unconditional weather.</a:t>
            </a:r>
          </a:p>
          <a:p>
            <a:pPr marL="2171700" lvl="4" indent="-342900"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Reducing the repairing cost and time for transformer.</a:t>
            </a:r>
          </a:p>
          <a:p>
            <a:pPr marL="2171700" lvl="4" indent="-342900"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To avoid long lasting power outages.</a:t>
            </a:r>
          </a:p>
          <a:p>
            <a:pPr marL="2171700" lvl="4" indent="-342900"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To overcome from the defects happened due to unconditional weather</a:t>
            </a:r>
          </a:p>
          <a:p>
            <a:pPr marL="2171700" lvl="4" indent="-342900"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To intimate easily to the Electricity board automatically.</a:t>
            </a:r>
          </a:p>
          <a:p>
            <a:pPr marL="2171700" lvl="4" indent="-342900" algn="just">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                                               </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AF9512-9388-4F63-8C2E-6A47582CD3A1}"/>
              </a:ext>
            </a:extLst>
          </p:cNvPr>
          <p:cNvSpPr>
            <a:spLocks noGrp="1"/>
          </p:cNvSpPr>
          <p:nvPr>
            <p:ph type="dt" sz="half" idx="10"/>
          </p:nvPr>
        </p:nvSpPr>
        <p:spPr/>
        <p:txBody>
          <a:bodyPr/>
          <a:lstStyle/>
          <a:p>
            <a:pPr>
              <a:defRPr/>
            </a:pPr>
            <a:fld id="{53011119-914F-480C-A0B4-6C3FBA1257EC}" type="datetime1">
              <a:rPr lang="en-US" smtClean="0"/>
              <a:t>1/5/2021</a:t>
            </a:fld>
            <a:endParaRPr lang="en-US"/>
          </a:p>
        </p:txBody>
      </p:sp>
      <p:sp>
        <p:nvSpPr>
          <p:cNvPr id="4" name="Footer Placeholder 3">
            <a:extLst>
              <a:ext uri="{FF2B5EF4-FFF2-40B4-BE49-F238E27FC236}">
                <a16:creationId xmlns:a16="http://schemas.microsoft.com/office/drawing/2014/main" id="{54AC800A-E92D-4DB2-BAB5-8A1827EABF6D}"/>
              </a:ext>
            </a:extLst>
          </p:cNvPr>
          <p:cNvSpPr>
            <a:spLocks noGrp="1"/>
          </p:cNvSpPr>
          <p:nvPr>
            <p:ph type="ftr" sz="quarter" idx="11"/>
          </p:nvPr>
        </p:nvSpPr>
        <p:spPr/>
        <p:txBody>
          <a:bodyPr/>
          <a:lstStyle/>
          <a:p>
            <a:pPr>
              <a:defRPr/>
            </a:pPr>
            <a:r>
              <a:rPr lang="en-US"/>
              <a:t>Design Thinking_Review I</a:t>
            </a:r>
          </a:p>
        </p:txBody>
      </p:sp>
      <p:sp>
        <p:nvSpPr>
          <p:cNvPr id="5" name="Slide Number Placeholder 4">
            <a:extLst>
              <a:ext uri="{FF2B5EF4-FFF2-40B4-BE49-F238E27FC236}">
                <a16:creationId xmlns:a16="http://schemas.microsoft.com/office/drawing/2014/main" id="{3F9E16D0-6779-4A01-9D27-9FA18936866D}"/>
              </a:ext>
            </a:extLst>
          </p:cNvPr>
          <p:cNvSpPr>
            <a:spLocks noGrp="1"/>
          </p:cNvSpPr>
          <p:nvPr>
            <p:ph type="sldNum" sz="quarter" idx="12"/>
          </p:nvPr>
        </p:nvSpPr>
        <p:spPr/>
        <p:txBody>
          <a:bodyPr/>
          <a:lstStyle/>
          <a:p>
            <a:pPr>
              <a:defRPr/>
            </a:pPr>
            <a:fld id="{96EAEB65-B619-4318-AD53-F72CC027E795}" type="slidenum">
              <a:rPr lang="en-US" altLang="en-US" smtClean="0"/>
              <a:t>9</a:t>
            </a:fld>
            <a:endParaRPr lang="en-US" altLang="en-US"/>
          </a:p>
        </p:txBody>
      </p:sp>
      <p:graphicFrame>
        <p:nvGraphicFramePr>
          <p:cNvPr id="8" name="Table 6">
            <a:extLst>
              <a:ext uri="{FF2B5EF4-FFF2-40B4-BE49-F238E27FC236}">
                <a16:creationId xmlns:a16="http://schemas.microsoft.com/office/drawing/2014/main" id="{E19AD076-A069-41BF-9A71-591469609699}"/>
              </a:ext>
            </a:extLst>
          </p:cNvPr>
          <p:cNvGraphicFramePr>
            <a:graphicFrameLocks noGrp="1"/>
          </p:cNvGraphicFramePr>
          <p:nvPr>
            <p:extLst>
              <p:ext uri="{D42A27DB-BD31-4B8C-83A1-F6EECF244321}">
                <p14:modId xmlns:p14="http://schemas.microsoft.com/office/powerpoint/2010/main" val="4158302638"/>
              </p:ext>
            </p:extLst>
          </p:nvPr>
        </p:nvGraphicFramePr>
        <p:xfrm>
          <a:off x="702365" y="552931"/>
          <a:ext cx="10661374" cy="5372382"/>
        </p:xfrm>
        <a:graphic>
          <a:graphicData uri="http://schemas.openxmlformats.org/drawingml/2006/table">
            <a:tbl>
              <a:tblPr firstRow="1" bandRow="1">
                <a:tableStyleId>{5C22544A-7EE6-4342-B048-85BDC9FD1C3A}</a:tableStyleId>
              </a:tblPr>
              <a:tblGrid>
                <a:gridCol w="2988365">
                  <a:extLst>
                    <a:ext uri="{9D8B030D-6E8A-4147-A177-3AD203B41FA5}">
                      <a16:colId xmlns:a16="http://schemas.microsoft.com/office/drawing/2014/main" val="3347156237"/>
                    </a:ext>
                  </a:extLst>
                </a:gridCol>
                <a:gridCol w="2330695">
                  <a:extLst>
                    <a:ext uri="{9D8B030D-6E8A-4147-A177-3AD203B41FA5}">
                      <a16:colId xmlns:a16="http://schemas.microsoft.com/office/drawing/2014/main" val="3120623818"/>
                    </a:ext>
                  </a:extLst>
                </a:gridCol>
                <a:gridCol w="2671157">
                  <a:extLst>
                    <a:ext uri="{9D8B030D-6E8A-4147-A177-3AD203B41FA5}">
                      <a16:colId xmlns:a16="http://schemas.microsoft.com/office/drawing/2014/main" val="386346122"/>
                    </a:ext>
                  </a:extLst>
                </a:gridCol>
                <a:gridCol w="2671157">
                  <a:extLst>
                    <a:ext uri="{9D8B030D-6E8A-4147-A177-3AD203B41FA5}">
                      <a16:colId xmlns:a16="http://schemas.microsoft.com/office/drawing/2014/main" val="1899430039"/>
                    </a:ext>
                  </a:extLst>
                </a:gridCol>
              </a:tblGrid>
              <a:tr h="903111">
                <a:tc>
                  <a:txBody>
                    <a:bodyPr/>
                    <a:lstStyle/>
                    <a:p>
                      <a:pPr algn="ctr"/>
                      <a:r>
                        <a:rPr lang="en-IN" sz="2000" dirty="0"/>
                        <a:t>PATENT NUMBER/FILE</a:t>
                      </a:r>
                    </a:p>
                  </a:txBody>
                  <a:tcPr marL="91427" marR="91427" marT="45717" marB="45717"/>
                </a:tc>
                <a:tc>
                  <a:txBody>
                    <a:bodyPr/>
                    <a:lstStyle/>
                    <a:p>
                      <a:pPr algn="ctr"/>
                      <a:r>
                        <a:rPr lang="en-IN" sz="2000" dirty="0"/>
                        <a:t>INVENTOR</a:t>
                      </a:r>
                    </a:p>
                    <a:p>
                      <a:pPr algn="ctr"/>
                      <a:r>
                        <a:rPr lang="en-IN" sz="2000" dirty="0"/>
                        <a:t>(S)</a:t>
                      </a:r>
                    </a:p>
                  </a:txBody>
                  <a:tcPr marL="91427" marR="91427" marT="45717" marB="45717"/>
                </a:tc>
                <a:tc>
                  <a:txBody>
                    <a:bodyPr/>
                    <a:lstStyle/>
                    <a:p>
                      <a:pPr algn="ctr"/>
                      <a:r>
                        <a:rPr lang="en-IN" sz="2000" dirty="0"/>
                        <a:t>APPLICATIONS</a:t>
                      </a:r>
                    </a:p>
                  </a:txBody>
                  <a:tcPr marL="91427" marR="91427" marT="45717" marB="45717"/>
                </a:tc>
                <a:tc>
                  <a:txBody>
                    <a:bodyPr/>
                    <a:lstStyle/>
                    <a:p>
                      <a:pPr algn="ctr"/>
                      <a:r>
                        <a:rPr lang="en-IN" sz="2000" dirty="0"/>
                        <a:t>DIAGRAM</a:t>
                      </a:r>
                    </a:p>
                  </a:txBody>
                  <a:tcPr marL="91427" marR="91427" marT="45717" marB="45717"/>
                </a:tc>
                <a:extLst>
                  <a:ext uri="{0D108BD9-81ED-4DB2-BD59-A6C34878D82A}">
                    <a16:rowId xmlns:a16="http://schemas.microsoft.com/office/drawing/2014/main" val="3743327481"/>
                  </a:ext>
                </a:extLst>
              </a:tr>
              <a:tr h="903111">
                <a:tc>
                  <a:txBody>
                    <a:bodyPr/>
                    <a:lstStyle/>
                    <a:p>
                      <a:r>
                        <a:rPr lang="en-US" sz="2000" b="1" dirty="0">
                          <a:latin typeface="Times New Roman" panose="02020603050405020304" pitchFamily="18" charset="0"/>
                          <a:cs typeface="Times New Roman" panose="02020603050405020304" pitchFamily="18" charset="0"/>
                        </a:rPr>
                        <a:t>WEATHER STRATEGIES POWER RESILIENCY</a:t>
                      </a:r>
                    </a:p>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(2020-10-13 Application granted</a:t>
                      </a:r>
                    </a:p>
                    <a:p>
                      <a:pPr algn="l"/>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2020-10-13 </a:t>
                      </a:r>
                      <a:r>
                        <a:rPr lang="en-US" sz="1200" b="0" i="0" u="none" strike="noStrike" kern="1200" dirty="0">
                          <a:solidFill>
                            <a:schemeClr val="dk1"/>
                          </a:solidFill>
                          <a:effectLst/>
                          <a:latin typeface="Times New Roman" panose="02020603050405020304" pitchFamily="18" charset="0"/>
                          <a:ea typeface="+mn-ea"/>
                          <a:cs typeface="Times New Roman" panose="02020603050405020304" pitchFamily="18" charset="0"/>
                          <a:hlinkClick r:id="rId2"/>
                        </a:rPr>
                        <a:t>Publication of US10804736B2</a:t>
                      </a:r>
                      <a:r>
                        <a:rPr lang="en-US" sz="1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a:t>
                      </a:r>
                      <a:endParaRPr lang="en-US" sz="1200" b="0" i="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US" dirty="0"/>
                    </a:p>
                    <a:p>
                      <a:r>
                        <a:rPr lang="en-US" dirty="0"/>
                        <a:t>US10804736B2</a:t>
                      </a:r>
                      <a:endParaRPr lang="en-US" dirty="0">
                        <a:hlinkClick r:id="" action="ppaction://noaction"/>
                      </a:endParaRPr>
                    </a:p>
                    <a:p>
                      <a:r>
                        <a:rPr lang="en-US" dirty="0">
                          <a:hlinkClick r:id="rId2"/>
                        </a:rPr>
                        <a:t>https://patents.google.com/patent/US10804736B2/en?q=resiliency+weather+stratagies+power+outages&amp;oq=resiliency+weather+stratagies+for+power+outages</a:t>
                      </a:r>
                      <a:endParaRPr lang="en-US" dirty="0"/>
                    </a:p>
                  </a:txBody>
                  <a:tcPr/>
                </a:tc>
                <a:tc>
                  <a:txBody>
                    <a:bodyPr/>
                    <a:lstStyle/>
                    <a:p>
                      <a:pPr algn="ctr"/>
                      <a:r>
                        <a:rPr lang="en-IN" dirty="0"/>
                        <a:t> </a:t>
                      </a:r>
                      <a:r>
                        <a:rPr lang="en-US" sz="1800" u="none" strike="noStrike" kern="1200" dirty="0" err="1">
                          <a:solidFill>
                            <a:schemeClr val="dk1"/>
                          </a:solidFill>
                          <a:effectLst/>
                          <a:latin typeface="+mn-lt"/>
                          <a:ea typeface="+mn-ea"/>
                          <a:cs typeface="+mn-cs"/>
                          <a:hlinkClick r:id="rId3"/>
                        </a:rPr>
                        <a:t>Hongbo</a:t>
                      </a:r>
                      <a:r>
                        <a:rPr lang="en-US" sz="1800" u="none" strike="noStrike" kern="1200" dirty="0">
                          <a:solidFill>
                            <a:schemeClr val="dk1"/>
                          </a:solidFill>
                          <a:effectLst/>
                          <a:latin typeface="+mn-lt"/>
                          <a:ea typeface="+mn-ea"/>
                          <a:cs typeface="+mn-cs"/>
                          <a:hlinkClick r:id="rId3"/>
                        </a:rPr>
                        <a:t> Sun</a:t>
                      </a:r>
                      <a:endParaRPr lang="en-US" sz="1800" u="none" strike="noStrike" kern="1200" dirty="0">
                        <a:solidFill>
                          <a:schemeClr val="dk1"/>
                        </a:solidFill>
                        <a:effectLst/>
                        <a:latin typeface="+mn-lt"/>
                        <a:ea typeface="+mn-ea"/>
                        <a:cs typeface="+mn-cs"/>
                      </a:endParaRPr>
                    </a:p>
                    <a:p>
                      <a:pPr algn="ctr"/>
                      <a:r>
                        <a:rPr lang="en-US" sz="1800" u="none" strike="noStrike" kern="1200" dirty="0">
                          <a:solidFill>
                            <a:schemeClr val="dk1"/>
                          </a:solidFill>
                          <a:effectLst/>
                          <a:latin typeface="+mn-lt"/>
                          <a:ea typeface="+mn-ea"/>
                          <a:cs typeface="+mn-cs"/>
                          <a:hlinkClick r:id="rId4"/>
                        </a:rPr>
                        <a:t>Shiva Poudel</a:t>
                      </a:r>
                      <a:endParaRPr lang="en-US" dirty="0"/>
                    </a:p>
                  </a:txBody>
                  <a:tcPr/>
                </a:tc>
                <a:tc>
                  <a:txBody>
                    <a:bodyPr/>
                    <a:lstStyle/>
                    <a:p>
                      <a:r>
                        <a:rPr lang="en-US" dirty="0"/>
                        <a:t>According to some aspects of the present disclosure, the power distribution system can be modeled with set of buses or nodes and set of edges. The restoration of distribution system can be viewed as splitting a (MILP) to be solved.</a:t>
                      </a:r>
                    </a:p>
                  </a:txBody>
                  <a:tcPr/>
                </a:tc>
                <a:tc>
                  <a:txBody>
                    <a:bodyPr/>
                    <a:lstStyle/>
                    <a:p>
                      <a:endParaRPr lang="en-US" dirty="0"/>
                    </a:p>
                  </a:txBody>
                  <a:tcPr/>
                </a:tc>
                <a:extLst>
                  <a:ext uri="{0D108BD9-81ED-4DB2-BD59-A6C34878D82A}">
                    <a16:rowId xmlns:a16="http://schemas.microsoft.com/office/drawing/2014/main" val="1364644345"/>
                  </a:ext>
                </a:extLst>
              </a:tr>
              <a:tr h="90311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8263531"/>
                  </a:ext>
                </a:extLst>
              </a:tr>
            </a:tbl>
          </a:graphicData>
        </a:graphic>
      </p:graphicFrame>
      <p:pic>
        <p:nvPicPr>
          <p:cNvPr id="9" name="Picture 8">
            <a:extLst>
              <a:ext uri="{FF2B5EF4-FFF2-40B4-BE49-F238E27FC236}">
                <a16:creationId xmlns:a16="http://schemas.microsoft.com/office/drawing/2014/main" id="{1983DD54-4A4E-422B-AC71-B10D26A6717E}"/>
              </a:ext>
            </a:extLst>
          </p:cNvPr>
          <p:cNvPicPr>
            <a:picLocks noChangeAspect="1"/>
          </p:cNvPicPr>
          <p:nvPr/>
        </p:nvPicPr>
        <p:blipFill>
          <a:blip r:embed="rId5"/>
          <a:stretch>
            <a:fillRect/>
          </a:stretch>
        </p:blipFill>
        <p:spPr>
          <a:xfrm>
            <a:off x="8737600" y="1715489"/>
            <a:ext cx="2305879" cy="2253837"/>
          </a:xfrm>
          <a:prstGeom prst="rect">
            <a:avLst/>
          </a:prstGeom>
        </p:spPr>
      </p:pic>
      <p:sp>
        <p:nvSpPr>
          <p:cNvPr id="11" name="TextBox 10">
            <a:extLst>
              <a:ext uri="{FF2B5EF4-FFF2-40B4-BE49-F238E27FC236}">
                <a16:creationId xmlns:a16="http://schemas.microsoft.com/office/drawing/2014/main" id="{4D2B0512-E5E8-4AEC-8E6D-98AA9FAA62F8}"/>
              </a:ext>
            </a:extLst>
          </p:cNvPr>
          <p:cNvSpPr txBox="1"/>
          <p:nvPr/>
        </p:nvSpPr>
        <p:spPr>
          <a:xfrm>
            <a:off x="2701236" y="29711"/>
            <a:ext cx="6096000" cy="523220"/>
          </a:xfrm>
          <a:prstGeom prst="rect">
            <a:avLst/>
          </a:prstGeom>
          <a:noFill/>
        </p:spPr>
        <p:txBody>
          <a:bodyPr wrap="square">
            <a:spAutoFit/>
          </a:bodyPr>
          <a:lstStyle/>
          <a:p>
            <a:pPr algn="ctr"/>
            <a:r>
              <a:rPr lang="en-IN" sz="2800" b="1" dirty="0">
                <a:latin typeface="+mj-lt"/>
              </a:rPr>
              <a:t>PATENTS</a:t>
            </a:r>
            <a:endParaRPr lang="en-US" sz="2800" b="1" dirty="0">
              <a:latin typeface="+mj-lt"/>
            </a:endParaRPr>
          </a:p>
        </p:txBody>
      </p:sp>
    </p:spTree>
    <p:extLst>
      <p:ext uri="{BB962C8B-B14F-4D97-AF65-F5344CB8AC3E}">
        <p14:creationId xmlns:p14="http://schemas.microsoft.com/office/powerpoint/2010/main" val="2815680314"/>
      </p:ext>
    </p:extLst>
  </p:cSld>
  <p:clrMapOvr>
    <a:masterClrMapping/>
  </p:clrMapOvr>
  <p:transition/>
</p:sld>
</file>

<file path=ppt/theme/theme1.xml><?xml version="1.0" encoding="utf-8"?>
<a:theme xmlns:a="http://schemas.openxmlformats.org/drawingml/2006/main" name="T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TCE Theme</Template>
  <TotalTime>888</TotalTime>
  <Words>1442</Words>
  <Application>Microsoft Office PowerPoint</Application>
  <PresentationFormat>Widescreen</PresentationFormat>
  <Paragraphs>358</Paragraphs>
  <Slides>21</Slides>
  <Notes>0</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Tahoma</vt:lpstr>
      <vt:lpstr>Times New Roman</vt:lpstr>
      <vt:lpstr>Wingdings</vt:lpstr>
      <vt:lpstr>TCE Theme</vt:lpstr>
      <vt:lpstr>PowerPoint Presentation</vt:lpstr>
      <vt:lpstr>PowerPoint Presentation</vt:lpstr>
      <vt:lpstr>SUSTAINABLE DEVELOPMENT GOALS</vt:lpstr>
      <vt:lpstr>OVERVIEW </vt:lpstr>
      <vt:lpstr>PowerPoint Presentation</vt:lpstr>
      <vt:lpstr>APPLICATIONS</vt:lpstr>
      <vt:lpstr>MOTIVATION</vt:lpstr>
      <vt:lpstr>PROBLEM FORMULATION</vt:lpstr>
      <vt:lpstr>PowerPoint Presentation</vt:lpstr>
      <vt:lpstr>LITERATURE REVIEW </vt:lpstr>
      <vt:lpstr>EXISTING MARKET PRODUCTS</vt:lpstr>
      <vt:lpstr>VOICE OF CUSTOMERS</vt:lpstr>
      <vt:lpstr>PowerPoint Presentation</vt:lpstr>
      <vt:lpstr>OBJECTIVE</vt:lpstr>
      <vt:lpstr>PowerPoint Presentation</vt:lpstr>
      <vt:lpstr>PowerPoint Presentation</vt:lpstr>
      <vt:lpstr>STAKEHOLDER</vt:lpstr>
      <vt:lpstr>PowerPoint Presentation</vt:lpstr>
      <vt:lpstr>STAKEHOLDER’S REQUIREMENTS </vt:lpstr>
      <vt:lpstr>BLOCK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ALTERABLE WATER PIPE</dc:title>
  <dc:creator>Balamurugan_a RMU (Sr. General Manager - Works)</dc:creator>
  <cp:lastModifiedBy>Shanmuham Saravanan</cp:lastModifiedBy>
  <cp:revision>370</cp:revision>
  <dcterms:created xsi:type="dcterms:W3CDTF">2020-10-15T16:42:00Z</dcterms:created>
  <dcterms:modified xsi:type="dcterms:W3CDTF">2021-01-05T14:47:43Z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